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03" r:id="rId3"/>
    <p:sldId id="301" r:id="rId4"/>
    <p:sldId id="311" r:id="rId5"/>
    <p:sldId id="312" r:id="rId6"/>
    <p:sldId id="305" r:id="rId7"/>
    <p:sldId id="306" r:id="rId8"/>
    <p:sldId id="309" r:id="rId9"/>
    <p:sldId id="310" r:id="rId10"/>
    <p:sldId id="315" r:id="rId11"/>
    <p:sldId id="314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7" r:id="rId20"/>
    <p:sldId id="324" r:id="rId21"/>
    <p:sldId id="326" r:id="rId22"/>
    <p:sldId id="325" r:id="rId23"/>
    <p:sldId id="316" r:id="rId24"/>
    <p:sldId id="328" r:id="rId25"/>
    <p:sldId id="329" r:id="rId2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4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252A1-E1B0-4F9E-924B-728C3CD44F5A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4A07B-1661-43C9-9648-FD3540D505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753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61BED-D70A-09AB-D162-168FD61A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CEFA35-C9E8-907E-D76B-3081A057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6CFF5-0CB0-7FF7-AD37-ADC17B4F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90D50-AC40-4795-D02E-198F9410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30F4B-FE48-6B0C-306B-B5A5BCF6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71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1054C-C9C9-3C88-971F-98363368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6ABAF-E0CC-5F98-0555-BD89BEDC3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82AE9-1CA4-4468-E1DA-B2F82CC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D4A36-CEB1-49DE-DC9D-0127B53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2AE47-2CD9-CB8A-1B7E-6565CCB9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80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8DAAC9-FDC4-F058-62F3-455985A5E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0A399-E770-8663-1F92-FE1165A9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2FF59-C040-0F65-FF6D-B4205097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1EB92-6E87-FE08-9BBF-4359F88F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16493-22FD-B362-7833-FF787927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40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622EC-BE55-C15F-4544-CC91302C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E0486-A297-540E-07B8-5D5C43A3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0BA6B-23F0-2A94-DF92-CA6C16A6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61DCA-8184-519F-FEFE-E3BA2E8B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97B99-5FB5-B6C5-BC66-3A7ACB1F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99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AD936-4D2A-4F76-D822-86B1983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FDD286-29BB-5485-69B6-E18E9227E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152E8-F1E6-960B-D2B6-090CA3C1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5DC6-4A8C-B579-29A9-B06A7BF2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C3C9-5D0E-E8EF-7F04-3E84E7F9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453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59F3-2D77-EDE0-EB7E-CAD7B387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1DEC9-82BA-474B-77E3-913C46D81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1D0193-F477-4F1D-A4CC-FC4885B23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218FD-B2E3-7419-CAD3-D8C06D3D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C79A3-506C-5FEA-D775-92BFC962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5A718D-4F6E-EED2-5DC1-3E08096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68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E9BA3-B8D8-9678-A443-6F5F7F87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95CE5-BE33-7876-99CC-7DC706DA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14B1F-3CD5-1FAC-ACCB-38AFE84E1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E8392F-2F96-DF97-19C2-BA665C29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B9A38D-F877-3788-2BE4-167606F1C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092549-1F7D-C80F-32A9-6349F8E3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DC3B4C-B8DD-D2B5-7A0F-D635FB0E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9EE63F-22AD-7CF6-1273-6C34CE60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68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0F72-3EE5-5370-4DE0-F432B5DC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511138-5AF4-896F-4018-FAAE66BD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BDF1A9-3BCF-0115-9829-52C8934A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B4B61F-4CE2-FC49-AC6A-ECB45951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9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026540-9427-93DE-19F5-4042C3B5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60CA42-8A8C-0A61-BD86-285C6F5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63410-8926-2391-2BCD-7CBF3E3F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33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7FDD-4180-F946-913C-63A02943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0B946-2B0E-D467-410E-0557CA63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DBB3B7-4E5A-7489-62EB-072B3D9A3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60367-30BA-DFA0-EBAA-01AF93CA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C104A-20B5-2875-F974-9C57219F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C2500C-C0B4-F04D-4148-78E02B8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632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8438A-5544-6C5A-BDDB-A9F1F374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4A5349-6023-197C-1B2F-06D79AAAE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584E23-7B8B-FD30-A308-42A44EBC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2E079-E1B2-B4D4-A8A6-EB403F8A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53268-3062-CCFA-5598-CC518529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44C1D-ED01-A0AD-14F5-990D94E7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654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F5264-CE8E-F726-4F52-245A4323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4D803-B9EF-6242-D3B7-BD9425EAC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F0ACB-67E8-77B5-7AA6-8BF51D188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7871-B6CA-4AAC-B899-124BB0AB1CA9}" type="datetimeFigureOut">
              <a:rPr lang="ru-KZ" smtClean="0"/>
              <a:t>28.03.2023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FEBAB-01A4-4C15-459F-A12364B14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8B7D6-6E1F-EB46-88A7-F7691252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4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5CF1-DD35-B4BC-FEC6-1506637C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1482"/>
          </a:xfrm>
        </p:spPr>
        <p:txBody>
          <a:bodyPr>
            <a:normAutofit fontScale="90000"/>
          </a:bodyPr>
          <a:lstStyle/>
          <a:p>
            <a:r>
              <a:rPr lang="kk-KZ" dirty="0"/>
              <a:t>Микроэлектроника</a:t>
            </a:r>
            <a:br>
              <a:rPr lang="kk-KZ" dirty="0"/>
            </a:br>
            <a:r>
              <a:rPr lang="ru-RU" dirty="0"/>
              <a:t>10</a:t>
            </a:r>
            <a:r>
              <a:rPr lang="kk-KZ" dirty="0"/>
              <a:t>-лекция (28.03)</a:t>
            </a:r>
            <a:br>
              <a:rPr lang="kk-KZ" dirty="0"/>
            </a:br>
            <a:br>
              <a:rPr lang="kk-KZ" dirty="0"/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Өрістік транзисторлар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ECE12-368B-AA90-BA7B-CA187636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367" y="5608948"/>
            <a:ext cx="9144000" cy="77064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PhD, </a:t>
            </a:r>
            <a:r>
              <a:rPr lang="kk-KZ" sz="2800" dirty="0"/>
              <a:t>Карибаев Б.А.</a:t>
            </a:r>
            <a:endParaRPr lang="ru-KZ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4065A-3871-CCD3-FEFA-48E7EF2F30C5}"/>
              </a:ext>
            </a:extLst>
          </p:cNvPr>
          <p:cNvSpPr txBox="1"/>
          <p:nvPr/>
        </p:nvSpPr>
        <p:spPr>
          <a:xfrm>
            <a:off x="1774596" y="605642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/>
              <a:t>(28.03.2023)</a:t>
            </a:r>
            <a:br>
              <a:rPr lang="kk-KZ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6583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5690F2-79FE-CCD2-61FE-8097C106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471"/>
            <a:ext cx="10515600" cy="5911492"/>
          </a:xfrm>
        </p:spPr>
        <p:txBody>
          <a:bodyPr/>
          <a:lstStyle/>
          <a:p>
            <a:r>
              <a:rPr lang="kk-KZ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атвордағы</a:t>
            </a:r>
            <a:r>
              <a:rPr lang="ru-RU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кернеу</a:t>
            </a:r>
            <a:r>
              <a:rPr lang="ru-RU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Uзи</a:t>
            </a:r>
            <a:r>
              <a:rPr lang="ru-RU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= 0 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болғанда</a:t>
            </a:r>
            <a:endParaRPr lang="ru-RU" b="1" i="0" dirty="0">
              <a:solidFill>
                <a:srgbClr val="494949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9A034B-8D88-F6E0-3454-6ECF9AAC6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560438" y="2569693"/>
            <a:ext cx="11071123" cy="419341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4485AA-B1A8-938F-AA80-B902CD9EBEC6}"/>
              </a:ext>
            </a:extLst>
          </p:cNvPr>
          <p:cNvSpPr txBox="1"/>
          <p:nvPr/>
        </p:nvSpPr>
        <p:spPr>
          <a:xfrm>
            <a:off x="393290" y="851618"/>
            <a:ext cx="114054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U</a:t>
            </a:r>
            <a:r>
              <a:rPr lang="kk-KZ" sz="2400" dirty="0"/>
              <a:t>-дың </a:t>
            </a:r>
            <a:r>
              <a:rPr lang="ru-RU" sz="2400" dirty="0" err="1"/>
              <a:t>ұлғаюымен</a:t>
            </a:r>
            <a:r>
              <a:rPr lang="ru-RU" sz="2400" dirty="0"/>
              <a:t>, </a:t>
            </a:r>
            <a:r>
              <a:rPr lang="en-US" sz="2400" dirty="0"/>
              <a:t>N-</a:t>
            </a:r>
            <a:r>
              <a:rPr lang="ru-RU" sz="2400" dirty="0" err="1"/>
              <a:t>типті</a:t>
            </a:r>
            <a:r>
              <a:rPr lang="ru-RU" sz="2400" dirty="0"/>
              <a:t> </a:t>
            </a:r>
            <a:r>
              <a:rPr lang="ru-RU" sz="2400" dirty="0" err="1"/>
              <a:t>жартылай</a:t>
            </a:r>
            <a:r>
              <a:rPr lang="ru-RU" sz="2400" dirty="0"/>
              <a:t> </a:t>
            </a:r>
            <a:r>
              <a:rPr lang="ru-RU" sz="2400" dirty="0" err="1"/>
              <a:t>өткізгіште</a:t>
            </a:r>
            <a:r>
              <a:rPr lang="ru-RU" sz="2400" dirty="0"/>
              <a:t> </a:t>
            </a:r>
            <a:r>
              <a:rPr lang="en-US" sz="2400" dirty="0"/>
              <a:t>PN </a:t>
            </a:r>
            <a:r>
              <a:rPr lang="ru-RU" sz="2400" dirty="0" err="1"/>
              <a:t>түйісу</a:t>
            </a:r>
            <a:r>
              <a:rPr lang="ru-RU" sz="2400" dirty="0"/>
              <a:t> </a:t>
            </a:r>
            <a:r>
              <a:rPr lang="ru-RU" sz="2400" dirty="0" err="1"/>
              <a:t>аймақтарында</a:t>
            </a:r>
            <a:r>
              <a:rPr lang="ru-RU" sz="2400" dirty="0"/>
              <a:t> бос </a:t>
            </a:r>
            <a:r>
              <a:rPr lang="ru-RU" sz="2400" dirty="0" err="1"/>
              <a:t>электрондар</a:t>
            </a:r>
            <a:r>
              <a:rPr lang="ru-RU" sz="2400" dirty="0"/>
              <a:t> саны </a:t>
            </a:r>
            <a:r>
              <a:rPr lang="ru-RU" sz="2400" dirty="0" err="1"/>
              <a:t>біртіндеп</a:t>
            </a:r>
            <a:r>
              <a:rPr lang="ru-RU" sz="2400" dirty="0"/>
              <a:t> </a:t>
            </a:r>
            <a:r>
              <a:rPr lang="ru-RU" sz="2400" dirty="0" err="1"/>
              <a:t>азаяды</a:t>
            </a:r>
            <a:r>
              <a:rPr lang="ru-RU" sz="2400" dirty="0"/>
              <a:t> – </a:t>
            </a:r>
            <a:r>
              <a:rPr lang="ru-RU" sz="2400" dirty="0" err="1"/>
              <a:t>сарқылу</a:t>
            </a:r>
            <a:r>
              <a:rPr lang="ru-RU" sz="2400" dirty="0"/>
              <a:t> </a:t>
            </a:r>
            <a:r>
              <a:rPr lang="ru-RU" sz="2400" dirty="0" err="1"/>
              <a:t>қабаты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қабат</a:t>
            </a:r>
            <a:r>
              <a:rPr lang="ru-RU" sz="2400" dirty="0"/>
              <a:t> </a:t>
            </a:r>
            <a:r>
              <a:rPr lang="ru-RU" sz="2400" dirty="0" err="1"/>
              <a:t>асимметриялы</a:t>
            </a:r>
            <a:r>
              <a:rPr lang="ru-RU" sz="2400" dirty="0"/>
              <a:t> </a:t>
            </a:r>
            <a:r>
              <a:rPr lang="ru-RU" sz="2400" dirty="0" err="1"/>
              <a:t>түрде</a:t>
            </a:r>
            <a:r>
              <a:rPr lang="ru-RU" sz="2400" dirty="0"/>
              <a:t> </a:t>
            </a:r>
            <a:r>
              <a:rPr lang="ru-RU" sz="2400" dirty="0" err="1"/>
              <a:t>өседі</a:t>
            </a:r>
            <a:r>
              <a:rPr lang="ru-RU" sz="2400" dirty="0"/>
              <a:t> – сток </a:t>
            </a:r>
            <a:r>
              <a:rPr lang="ru-RU" sz="2400" dirty="0" err="1"/>
              <a:t>жағында</a:t>
            </a:r>
            <a:r>
              <a:rPr lang="ru-RU" sz="2400" dirty="0"/>
              <a:t> </a:t>
            </a:r>
            <a:r>
              <a:rPr lang="ru-RU" sz="2400" dirty="0" err="1"/>
              <a:t>көбірек</a:t>
            </a:r>
            <a:r>
              <a:rPr lang="ru-RU" sz="2400" dirty="0"/>
              <a:t> </a:t>
            </a:r>
            <a:r>
              <a:rPr lang="ru-RU" sz="2400" dirty="0" err="1"/>
              <a:t>өседі</a:t>
            </a:r>
            <a:r>
              <a:rPr lang="ru-RU" sz="2400" dirty="0"/>
              <a:t>, </a:t>
            </a:r>
            <a:r>
              <a:rPr lang="ru-RU" sz="2400" dirty="0" err="1"/>
              <a:t>өйткені</a:t>
            </a:r>
            <a:r>
              <a:rPr lang="ru-RU" sz="2400" dirty="0"/>
              <a:t>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кернеу</a:t>
            </a:r>
            <a:r>
              <a:rPr lang="ru-RU" sz="2400" dirty="0"/>
              <a:t> </a:t>
            </a:r>
            <a:r>
              <a:rPr lang="ru-RU" sz="2400" dirty="0" err="1"/>
              <a:t>көзі</a:t>
            </a:r>
            <a:r>
              <a:rPr lang="ru-RU" sz="2400" dirty="0"/>
              <a:t> </a:t>
            </a:r>
            <a:r>
              <a:rPr lang="ru-RU" sz="2400" dirty="0" err="1"/>
              <a:t>қосылған</a:t>
            </a:r>
            <a:r>
              <a:rPr lang="ru-RU" sz="2400" dirty="0"/>
              <a:t>. </a:t>
            </a:r>
            <a:r>
              <a:rPr lang="ru-RU" sz="2400" dirty="0" err="1"/>
              <a:t>Нәтижесінде</a:t>
            </a:r>
            <a:r>
              <a:rPr lang="ru-RU" sz="2400" dirty="0"/>
              <a:t> </a:t>
            </a:r>
            <a:r>
              <a:rPr lang="ru-RU" sz="2400" dirty="0" err="1"/>
              <a:t>арна</a:t>
            </a:r>
            <a:r>
              <a:rPr lang="ru-RU" sz="2400" dirty="0"/>
              <a:t> </a:t>
            </a:r>
            <a:r>
              <a:rPr lang="ru-RU" sz="2400" dirty="0" err="1"/>
              <a:t>соншалықты</a:t>
            </a:r>
            <a:r>
              <a:rPr lang="ru-RU" sz="2400" dirty="0"/>
              <a:t> </a:t>
            </a:r>
            <a:r>
              <a:rPr lang="ru-RU" sz="2400" dirty="0" err="1"/>
              <a:t>тарылып</a:t>
            </a:r>
            <a:r>
              <a:rPr lang="ru-RU" sz="2400" dirty="0"/>
              <a:t>, </a:t>
            </a:r>
            <a:r>
              <a:rPr lang="en-US" sz="2400" dirty="0"/>
              <a:t>U</a:t>
            </a:r>
            <a:r>
              <a:rPr lang="kk-KZ" sz="2400" dirty="0"/>
              <a:t>-дың</a:t>
            </a:r>
            <a:r>
              <a:rPr lang="ru-RU" sz="2400" dirty="0"/>
              <a:t> </a:t>
            </a:r>
            <a:r>
              <a:rPr lang="ru-RU" sz="2400" dirty="0" err="1"/>
              <a:t>одан</a:t>
            </a:r>
            <a:r>
              <a:rPr lang="ru-RU" sz="2400" dirty="0"/>
              <a:t> </a:t>
            </a:r>
            <a:r>
              <a:rPr lang="ru-RU" sz="2400" dirty="0" err="1"/>
              <a:t>әрі</a:t>
            </a:r>
            <a:r>
              <a:rPr lang="ru-RU" sz="2400" dirty="0"/>
              <a:t> </a:t>
            </a:r>
            <a:r>
              <a:rPr lang="ru-RU" sz="2400" dirty="0" err="1"/>
              <a:t>ұлғаюымен</a:t>
            </a:r>
            <a:r>
              <a:rPr lang="ru-RU" sz="2400" dirty="0"/>
              <a:t> </a:t>
            </a:r>
            <a:r>
              <a:rPr lang="en-US" sz="2400" dirty="0"/>
              <a:t>I</a:t>
            </a:r>
            <a:r>
              <a:rPr lang="ru-RU" sz="2400" dirty="0"/>
              <a:t> </a:t>
            </a:r>
            <a:r>
              <a:rPr lang="ru-RU" sz="2400" dirty="0" err="1"/>
              <a:t>аздап</a:t>
            </a:r>
            <a:r>
              <a:rPr lang="ru-RU" sz="2400" dirty="0"/>
              <a:t> </a:t>
            </a:r>
            <a:r>
              <a:rPr lang="ru-RU" sz="2400" dirty="0" err="1"/>
              <a:t>өседі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күй</a:t>
            </a:r>
            <a:r>
              <a:rPr lang="ru-RU" sz="2400" dirty="0"/>
              <a:t> </a:t>
            </a:r>
            <a:r>
              <a:rPr lang="ru-RU" sz="2400" dirty="0" err="1"/>
              <a:t>қанықтыру</a:t>
            </a:r>
            <a:r>
              <a:rPr lang="ru-RU" sz="2400" dirty="0"/>
              <a:t> </a:t>
            </a:r>
            <a:r>
              <a:rPr lang="ru-RU" sz="2400" dirty="0" err="1"/>
              <a:t>режимі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аталады</a:t>
            </a:r>
            <a:r>
              <a:rPr lang="ru-RU" sz="2400" dirty="0"/>
              <a:t>.</a:t>
            </a:r>
            <a:endParaRPr lang="ru-KZ" sz="2400" dirty="0"/>
          </a:p>
          <a:p>
            <a:pPr algn="just"/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425142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FE465-4842-8BB2-B846-27A92912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-101599"/>
            <a:ext cx="10515600" cy="1005840"/>
          </a:xfrm>
        </p:spPr>
        <p:txBody>
          <a:bodyPr/>
          <a:lstStyle/>
          <a:p>
            <a:r>
              <a:rPr lang="ru-RU" sz="2800" b="1" dirty="0">
                <a:solidFill>
                  <a:srgbClr val="494949"/>
                </a:solidFill>
                <a:latin typeface="Arial" panose="020B0604020202020204" pitchFamily="34" charset="0"/>
                <a:ea typeface="+mn-ea"/>
                <a:cs typeface="+mn-cs"/>
              </a:rPr>
              <a:t>Затвор</a:t>
            </a:r>
            <a:r>
              <a:rPr lang="kk-KZ" sz="2800" b="1" dirty="0">
                <a:solidFill>
                  <a:srgbClr val="494949"/>
                </a:solidFill>
                <a:latin typeface="Arial" panose="020B0604020202020204" pitchFamily="34" charset="0"/>
                <a:ea typeface="+mn-ea"/>
                <a:cs typeface="+mn-cs"/>
              </a:rPr>
              <a:t>дағы кернеу</a:t>
            </a:r>
            <a:r>
              <a:rPr lang="ru-RU" sz="2800" b="1" dirty="0">
                <a:solidFill>
                  <a:srgbClr val="494949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494949"/>
                </a:solidFill>
                <a:latin typeface="Arial" panose="020B0604020202020204" pitchFamily="34" charset="0"/>
                <a:ea typeface="+mn-ea"/>
                <a:cs typeface="+mn-cs"/>
              </a:rPr>
              <a:t>Uзи</a:t>
            </a:r>
            <a:r>
              <a:rPr lang="ru-RU" sz="2800" b="1" dirty="0">
                <a:solidFill>
                  <a:srgbClr val="494949"/>
                </a:solidFill>
                <a:latin typeface="Arial" panose="020B0604020202020204" pitchFamily="34" charset="0"/>
                <a:ea typeface="+mn-ea"/>
                <a:cs typeface="+mn-cs"/>
              </a:rPr>
              <a:t> &lt; 0 </a:t>
            </a:r>
            <a:r>
              <a:rPr lang="ru-RU" sz="2800" b="1" dirty="0" err="1">
                <a:solidFill>
                  <a:srgbClr val="494949"/>
                </a:solidFill>
                <a:latin typeface="Arial" panose="020B0604020202020204" pitchFamily="34" charset="0"/>
                <a:ea typeface="+mn-ea"/>
                <a:cs typeface="+mn-cs"/>
              </a:rPr>
              <a:t>болғанда</a:t>
            </a:r>
            <a:endParaRPr lang="ru-KZ" sz="2800" b="1" dirty="0">
              <a:solidFill>
                <a:srgbClr val="49494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E308AA-648E-56F6-5BAE-A704259A6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1"/>
          <a:stretch/>
        </p:blipFill>
        <p:spPr bwMode="auto">
          <a:xfrm>
            <a:off x="371061" y="2468164"/>
            <a:ext cx="10989365" cy="43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78C62-6251-198D-DF56-01CB120F24CE}"/>
              </a:ext>
            </a:extLst>
          </p:cNvPr>
          <p:cNvSpPr txBox="1"/>
          <p:nvPr/>
        </p:nvSpPr>
        <p:spPr>
          <a:xfrm>
            <a:off x="127000" y="659398"/>
            <a:ext cx="11851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/>
              <a:t>Транзистор </a:t>
            </a:r>
            <a:r>
              <a:rPr lang="ru-KZ" sz="2400" dirty="0" err="1"/>
              <a:t>қаныққан</a:t>
            </a:r>
            <a:r>
              <a:rPr lang="ru-KZ" sz="2400" dirty="0"/>
              <a:t> </a:t>
            </a:r>
            <a:r>
              <a:rPr lang="ru-KZ" sz="2400" dirty="0" err="1"/>
              <a:t>кезде</a:t>
            </a:r>
            <a:r>
              <a:rPr lang="ru-KZ" sz="2400" dirty="0"/>
              <a:t> </a:t>
            </a:r>
            <a:r>
              <a:rPr lang="ru-KZ" sz="2400" dirty="0" err="1"/>
              <a:t>арна</a:t>
            </a:r>
            <a:r>
              <a:rPr lang="ru-KZ" sz="2400" dirty="0"/>
              <a:t> </a:t>
            </a:r>
            <a:r>
              <a:rPr lang="ru-KZ" sz="2400" dirty="0" err="1"/>
              <a:t>салыстырмалы</a:t>
            </a:r>
            <a:r>
              <a:rPr lang="ru-KZ" sz="2400" dirty="0"/>
              <a:t> </a:t>
            </a:r>
            <a:r>
              <a:rPr lang="ru-KZ" sz="2400" dirty="0" err="1"/>
              <a:t>түрде</a:t>
            </a:r>
            <a:r>
              <a:rPr lang="ru-KZ" sz="2400" dirty="0"/>
              <a:t> тар </a:t>
            </a:r>
            <a:r>
              <a:rPr lang="ru-KZ" sz="2400" dirty="0" err="1"/>
              <a:t>болады</a:t>
            </a:r>
            <a:r>
              <a:rPr lang="ru-KZ" sz="2400" dirty="0"/>
              <a:t>. </a:t>
            </a:r>
            <a:r>
              <a:rPr lang="ru-KZ" sz="2400" dirty="0" err="1"/>
              <a:t>Арнаны</a:t>
            </a:r>
            <a:r>
              <a:rPr lang="ru-KZ" sz="2400" dirty="0"/>
              <a:t> </a:t>
            </a:r>
            <a:r>
              <a:rPr lang="ru-KZ" sz="2400" dirty="0" err="1"/>
              <a:t>одан</a:t>
            </a:r>
            <a:r>
              <a:rPr lang="ru-KZ" sz="2400" dirty="0"/>
              <a:t> </a:t>
            </a:r>
            <a:r>
              <a:rPr lang="ru-KZ" sz="2400" dirty="0" err="1"/>
              <a:t>әрі</a:t>
            </a:r>
            <a:r>
              <a:rPr lang="ru-KZ" sz="2400" dirty="0"/>
              <a:t> </a:t>
            </a:r>
            <a:r>
              <a:rPr lang="ru-KZ" sz="2400" dirty="0" err="1"/>
              <a:t>тарылту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I ток</a:t>
            </a:r>
            <a:r>
              <a:rPr lang="kk-KZ" sz="2400" dirty="0"/>
              <a:t>ты</a:t>
            </a:r>
            <a:r>
              <a:rPr lang="ru-KZ" sz="2400" dirty="0"/>
              <a:t> </a:t>
            </a:r>
            <a:r>
              <a:rPr lang="ru-KZ" sz="2400" dirty="0" err="1"/>
              <a:t>айтарлықтай</a:t>
            </a:r>
            <a:r>
              <a:rPr lang="ru-KZ" sz="2400" dirty="0"/>
              <a:t> </a:t>
            </a:r>
            <a:r>
              <a:rPr lang="ru-KZ" sz="2400" dirty="0" err="1"/>
              <a:t>азайту</a:t>
            </a:r>
            <a:r>
              <a:rPr lang="ru-KZ" sz="2400" dirty="0"/>
              <a:t> </a:t>
            </a:r>
            <a:r>
              <a:rPr lang="ru-KZ" sz="2400" dirty="0" err="1"/>
              <a:t>үшін</a:t>
            </a:r>
            <a:r>
              <a:rPr lang="ru-KZ" sz="2400" dirty="0"/>
              <a:t> U </a:t>
            </a:r>
            <a:r>
              <a:rPr lang="ru-KZ" sz="2400" dirty="0" err="1"/>
              <a:t>қақпасына</a:t>
            </a:r>
            <a:r>
              <a:rPr lang="ru-KZ" sz="2400" dirty="0"/>
              <a:t> </a:t>
            </a:r>
            <a:r>
              <a:rPr lang="ru-KZ" sz="2400" dirty="0" err="1"/>
              <a:t>шағын</a:t>
            </a:r>
            <a:r>
              <a:rPr lang="ru-KZ" sz="2400" dirty="0"/>
              <a:t> </a:t>
            </a:r>
            <a:r>
              <a:rPr lang="ru-KZ" sz="2400" dirty="0" err="1"/>
              <a:t>теріс</a:t>
            </a:r>
            <a:r>
              <a:rPr lang="ru-KZ" sz="2400" dirty="0"/>
              <a:t> </a:t>
            </a:r>
            <a:r>
              <a:rPr lang="ru-KZ" sz="2400" dirty="0" err="1"/>
              <a:t>кернеуді</a:t>
            </a:r>
            <a:r>
              <a:rPr lang="ru-KZ" sz="2400" dirty="0"/>
              <a:t> </a:t>
            </a:r>
            <a:r>
              <a:rPr lang="ru-KZ" sz="2400" dirty="0" err="1"/>
              <a:t>қолдану</a:t>
            </a:r>
            <a:r>
              <a:rPr lang="ru-KZ" sz="2400" dirty="0"/>
              <a:t> </a:t>
            </a:r>
            <a:r>
              <a:rPr lang="ru-KZ" sz="2400" dirty="0" err="1"/>
              <a:t>жеткілікті</a:t>
            </a:r>
            <a:r>
              <a:rPr lang="ru-KZ" sz="2400" dirty="0"/>
              <a:t> (P-</a:t>
            </a:r>
            <a:r>
              <a:rPr lang="ru-KZ" sz="2400" dirty="0" err="1"/>
              <a:t>арнасы</a:t>
            </a:r>
            <a:r>
              <a:rPr lang="ru-KZ" sz="2400" dirty="0"/>
              <a:t> бар транзистор </a:t>
            </a:r>
            <a:r>
              <a:rPr lang="ru-KZ" sz="2400" dirty="0" err="1"/>
              <a:t>үшін</a:t>
            </a:r>
            <a:r>
              <a:rPr lang="ru-KZ" sz="2400" dirty="0"/>
              <a:t> </a:t>
            </a:r>
            <a:r>
              <a:rPr lang="ru-KZ" sz="2400" dirty="0" err="1"/>
              <a:t>қақпаға</a:t>
            </a:r>
            <a:r>
              <a:rPr lang="ru-KZ" sz="2400" dirty="0"/>
              <a:t> </a:t>
            </a:r>
            <a:r>
              <a:rPr lang="ru-KZ" sz="2400" dirty="0" err="1"/>
              <a:t>оң</a:t>
            </a:r>
            <a:r>
              <a:rPr lang="ru-KZ" sz="2400" dirty="0"/>
              <a:t> </a:t>
            </a:r>
            <a:r>
              <a:rPr lang="ru-KZ" sz="2400" dirty="0" err="1"/>
              <a:t>кернеу</a:t>
            </a:r>
            <a:r>
              <a:rPr lang="ru-KZ" sz="2400" dirty="0"/>
              <a:t> </a:t>
            </a:r>
            <a:r>
              <a:rPr lang="ru-KZ" sz="2400" dirty="0" err="1"/>
              <a:t>беріледі</a:t>
            </a:r>
            <a:r>
              <a:rPr lang="ru-KZ" sz="2400" dirty="0"/>
              <a:t>). </a:t>
            </a:r>
            <a:r>
              <a:rPr lang="ru-KZ" sz="2400" dirty="0" err="1"/>
              <a:t>Егер</a:t>
            </a:r>
            <a:r>
              <a:rPr lang="kk-KZ" sz="2400" dirty="0"/>
              <a:t> </a:t>
            </a:r>
            <a:r>
              <a:rPr lang="en-US" sz="2400" dirty="0"/>
              <a:t>U-</a:t>
            </a:r>
            <a:r>
              <a:rPr lang="kk-KZ" sz="2400" dirty="0"/>
              <a:t>ды</a:t>
            </a:r>
            <a:r>
              <a:rPr lang="ru-KZ" sz="2400" dirty="0"/>
              <a:t> </a:t>
            </a:r>
            <a:r>
              <a:rPr lang="ru-KZ" sz="2400" dirty="0" err="1"/>
              <a:t>төмендете</a:t>
            </a:r>
            <a:r>
              <a:rPr lang="ru-KZ" sz="2400" dirty="0"/>
              <a:t> берсе</a:t>
            </a:r>
            <a:r>
              <a:rPr lang="kk-KZ" sz="2400" dirty="0"/>
              <a:t>к</a:t>
            </a:r>
            <a:r>
              <a:rPr lang="ru-KZ" sz="2400" dirty="0"/>
              <a:t>, </a:t>
            </a:r>
            <a:r>
              <a:rPr lang="ru-KZ" sz="2400" dirty="0" err="1"/>
              <a:t>арна</a:t>
            </a:r>
            <a:r>
              <a:rPr lang="ru-KZ" sz="2400" dirty="0"/>
              <a:t> </a:t>
            </a:r>
            <a:r>
              <a:rPr lang="ru-KZ" sz="2400" dirty="0" err="1"/>
              <a:t>толығымен</a:t>
            </a:r>
            <a:r>
              <a:rPr lang="ru-KZ" sz="2400" dirty="0"/>
              <a:t> </a:t>
            </a:r>
            <a:r>
              <a:rPr lang="ru-KZ" sz="2400" dirty="0" err="1"/>
              <a:t>жабылғанша</a:t>
            </a:r>
            <a:r>
              <a:rPr lang="ru-KZ" sz="2400" dirty="0"/>
              <a:t> </a:t>
            </a:r>
            <a:r>
              <a:rPr lang="ru-KZ" sz="2400" dirty="0" err="1"/>
              <a:t>тарылады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ағымдағы</a:t>
            </a:r>
            <a:r>
              <a:rPr lang="ru-KZ" sz="2400" dirty="0"/>
              <a:t> </a:t>
            </a:r>
            <a:r>
              <a:rPr lang="en-US" sz="2400" dirty="0"/>
              <a:t>I</a:t>
            </a:r>
            <a:r>
              <a:rPr lang="ru-KZ" sz="2400" dirty="0"/>
              <a:t> </a:t>
            </a:r>
            <a:r>
              <a:rPr lang="ru-KZ" sz="2400" dirty="0" err="1"/>
              <a:t>тоқтамайды</a:t>
            </a:r>
            <a:r>
              <a:rPr lang="ru-KZ" sz="2400" dirty="0"/>
              <a:t>. I ток </a:t>
            </a:r>
            <a:r>
              <a:rPr lang="ru-KZ" sz="2400" dirty="0" err="1"/>
              <a:t>тоқтайтын</a:t>
            </a:r>
            <a:r>
              <a:rPr lang="ru-KZ" sz="2400" dirty="0"/>
              <a:t> U </a:t>
            </a:r>
            <a:r>
              <a:rPr lang="ru-KZ" sz="2400" dirty="0" err="1"/>
              <a:t>мәні</a:t>
            </a:r>
            <a:r>
              <a:rPr lang="ru-KZ" sz="2400" dirty="0"/>
              <a:t> </a:t>
            </a:r>
            <a:r>
              <a:rPr lang="ru-KZ" sz="2400" dirty="0" err="1"/>
              <a:t>кесу</a:t>
            </a:r>
            <a:r>
              <a:rPr lang="ru-KZ" sz="2400" dirty="0"/>
              <a:t> </a:t>
            </a:r>
            <a:r>
              <a:rPr lang="ru-KZ" sz="2400" dirty="0" err="1"/>
              <a:t>кернеуі</a:t>
            </a:r>
            <a:r>
              <a:rPr lang="ru-KZ" sz="2400" dirty="0"/>
              <a:t> (</a:t>
            </a:r>
            <a:r>
              <a:rPr lang="ru-KZ" sz="2400" dirty="0" err="1"/>
              <a:t>Ucut</a:t>
            </a:r>
            <a:r>
              <a:rPr lang="ru-KZ" sz="2400" dirty="0"/>
              <a:t>) </a:t>
            </a:r>
            <a:r>
              <a:rPr lang="ru-KZ" sz="2400" dirty="0" err="1"/>
              <a:t>деп</a:t>
            </a:r>
            <a:r>
              <a:rPr lang="ru-KZ" sz="2400" dirty="0"/>
              <a:t> </a:t>
            </a:r>
            <a:r>
              <a:rPr lang="ru-KZ" sz="2400" dirty="0" err="1"/>
              <a:t>аталады</a:t>
            </a:r>
            <a:r>
              <a:rPr lang="ru-K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44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40F45-AAA0-F2F4-B0B0-D053784D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34706"/>
            <a:ext cx="11776587" cy="860029"/>
          </a:xfrm>
        </p:spPr>
        <p:txBody>
          <a:bodyPr>
            <a:normAutofit/>
          </a:bodyPr>
          <a:lstStyle/>
          <a:p>
            <a:r>
              <a:rPr lang="en-US" sz="4000" b="1" dirty="0"/>
              <a:t>MOSFET </a:t>
            </a:r>
            <a:r>
              <a:rPr lang="ru-RU" sz="4000" b="1" dirty="0" err="1"/>
              <a:t>оқшауланған</a:t>
            </a:r>
            <a:r>
              <a:rPr lang="ru-RU" sz="4000" b="1" dirty="0"/>
              <a:t> </a:t>
            </a:r>
            <a:r>
              <a:rPr lang="ru-RU" sz="4000" b="1" dirty="0" err="1"/>
              <a:t>қақпалы</a:t>
            </a:r>
            <a:r>
              <a:rPr lang="ru-RU" sz="4000" b="1" dirty="0"/>
              <a:t> </a:t>
            </a:r>
            <a:r>
              <a:rPr lang="ru-RU" sz="4000" b="1" dirty="0" err="1"/>
              <a:t>өрістік</a:t>
            </a:r>
            <a:r>
              <a:rPr lang="ru-RU" sz="4000" b="1" dirty="0"/>
              <a:t> транзисторы</a:t>
            </a:r>
            <a:endParaRPr lang="ru-KZ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B1491C-2333-9192-5DFF-6828BAB59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3561"/>
                <a:ext cx="10515600" cy="521340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/>
                  <a:t>Оқшауланған </a:t>
                </a:r>
                <a:r>
                  <a:rPr lang="ru-RU" dirty="0" err="1"/>
                  <a:t>қақпалы</a:t>
                </a:r>
                <a:r>
                  <a:rPr lang="ru-RU" dirty="0"/>
                  <a:t> </a:t>
                </a:r>
                <a:r>
                  <a:rPr lang="ru-RU" dirty="0" err="1"/>
                  <a:t>өрістік</a:t>
                </a:r>
                <a:r>
                  <a:rPr lang="ru-RU" dirty="0"/>
                  <a:t> транзистор – </a:t>
                </a:r>
                <a:r>
                  <a:rPr lang="ru-RU" dirty="0" err="1"/>
                  <a:t>бұл</a:t>
                </a:r>
                <a:r>
                  <a:rPr lang="ru-RU" dirty="0"/>
                  <a:t> </a:t>
                </a:r>
                <a:r>
                  <a:rPr lang="ru-RU" dirty="0" err="1"/>
                  <a:t>қақпасы</a:t>
                </a:r>
                <a:r>
                  <a:rPr lang="ru-RU" dirty="0"/>
                  <a:t> </a:t>
                </a:r>
                <a:r>
                  <a:rPr lang="ru-RU" dirty="0" err="1"/>
                  <a:t>диэлектрлік</a:t>
                </a:r>
                <a:r>
                  <a:rPr lang="ru-RU" dirty="0"/>
                  <a:t> </a:t>
                </a:r>
                <a:r>
                  <a:rPr lang="ru-RU" dirty="0" err="1"/>
                  <a:t>қабат</a:t>
                </a:r>
                <a:r>
                  <a:rPr lang="ru-RU" dirty="0"/>
                  <a:t> </a:t>
                </a:r>
                <a:r>
                  <a:rPr lang="ru-RU" dirty="0" err="1"/>
                  <a:t>арқылы</a:t>
                </a:r>
                <a:r>
                  <a:rPr lang="ru-RU" dirty="0"/>
                  <a:t> </a:t>
                </a:r>
                <a:r>
                  <a:rPr lang="ru-RU" dirty="0" err="1"/>
                  <a:t>жартылай</a:t>
                </a:r>
                <a:r>
                  <a:rPr lang="ru-RU" dirty="0"/>
                  <a:t> </a:t>
                </a:r>
                <a:r>
                  <a:rPr lang="ru-RU" dirty="0" err="1"/>
                  <a:t>өткізгіштің</a:t>
                </a:r>
                <a:r>
                  <a:rPr lang="ru-RU" dirty="0"/>
                  <a:t> </a:t>
                </a:r>
                <a:r>
                  <a:rPr lang="ru-RU" dirty="0" err="1"/>
                  <a:t>өткізгіш</a:t>
                </a:r>
                <a:r>
                  <a:rPr lang="ru-RU" dirty="0"/>
                  <a:t> </a:t>
                </a:r>
                <a:r>
                  <a:rPr lang="ru-RU" dirty="0" err="1"/>
                  <a:t>арнасынан</a:t>
                </a:r>
                <a:r>
                  <a:rPr lang="ru-RU" dirty="0"/>
                  <a:t> </a:t>
                </a:r>
                <a:r>
                  <a:rPr lang="ru-RU" dirty="0" err="1"/>
                  <a:t>электрлік</a:t>
                </a:r>
                <a:r>
                  <a:rPr lang="ru-RU" dirty="0"/>
                  <a:t> </a:t>
                </a:r>
                <a:r>
                  <a:rPr lang="ru-RU" dirty="0" err="1"/>
                  <a:t>оқшауланған</a:t>
                </a:r>
                <a:r>
                  <a:rPr lang="ru-RU" dirty="0"/>
                  <a:t> транзистор. </a:t>
                </a:r>
                <a:r>
                  <a:rPr lang="ru-RU" dirty="0" err="1"/>
                  <a:t>Осыған</a:t>
                </a:r>
                <a:r>
                  <a:rPr lang="ru-RU" dirty="0"/>
                  <a:t> </a:t>
                </a:r>
                <a:r>
                  <a:rPr lang="ru-RU" dirty="0" err="1"/>
                  <a:t>байланысты</a:t>
                </a:r>
                <a:r>
                  <a:rPr lang="ru-RU" dirty="0"/>
                  <a:t> </a:t>
                </a:r>
                <a:r>
                  <a:rPr lang="ru-RU" dirty="0" err="1"/>
                  <a:t>транзистордың</a:t>
                </a:r>
                <a:r>
                  <a:rPr lang="ru-RU" dirty="0"/>
                  <a:t> </a:t>
                </a:r>
                <a:r>
                  <a:rPr lang="ru-RU" dirty="0" err="1"/>
                  <a:t>кіріс</a:t>
                </a:r>
                <a:r>
                  <a:rPr lang="ru-RU" dirty="0"/>
                  <a:t> </a:t>
                </a:r>
                <a:r>
                  <a:rPr lang="ru-RU" dirty="0" err="1"/>
                  <a:t>кедергісі</a:t>
                </a:r>
                <a:r>
                  <a:rPr lang="ru-RU" dirty="0"/>
                  <a:t> </a:t>
                </a:r>
                <a:r>
                  <a:rPr lang="ru-RU" dirty="0" err="1"/>
                  <a:t>өте</a:t>
                </a:r>
                <a:r>
                  <a:rPr lang="ru-RU" dirty="0"/>
                  <a:t> </a:t>
                </a:r>
                <a:r>
                  <a:rPr lang="ru-RU" dirty="0" err="1"/>
                  <a:t>жоғары</a:t>
                </a:r>
                <a:r>
                  <a:rPr lang="ru-RU" dirty="0"/>
                  <a:t> (</a:t>
                </a:r>
                <a:r>
                  <a:rPr lang="ru-RU" dirty="0" err="1"/>
                  <a:t>кейбір</a:t>
                </a:r>
                <a:r>
                  <a:rPr lang="ru-RU" dirty="0"/>
                  <a:t> </a:t>
                </a:r>
                <a:r>
                  <a:rPr lang="ru-RU" dirty="0" err="1"/>
                  <a:t>модельдер</a:t>
                </a:r>
                <a:r>
                  <a:rPr lang="ru-RU" dirty="0"/>
                  <a:t> </a:t>
                </a:r>
                <a:r>
                  <a:rPr lang="ru-RU" dirty="0" err="1"/>
                  <a:t>үшін</a:t>
                </a:r>
                <a:r>
                  <a:rPr lang="ru-RU" dirty="0"/>
                  <a:t> </a:t>
                </a:r>
                <a:r>
                  <a:rPr lang="ru-RU" dirty="0" err="1"/>
                  <a:t>ол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ru-RU" dirty="0"/>
                  <a:t> Ом </a:t>
                </a:r>
                <a:r>
                  <a:rPr lang="ru-RU" dirty="0" err="1"/>
                  <a:t>жетеді</a:t>
                </a:r>
                <a:r>
                  <a:rPr lang="ru-RU" dirty="0"/>
                  <a:t>).</a:t>
                </a:r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B1491C-2333-9192-5DFF-6828BAB59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3561"/>
                <a:ext cx="10515600" cy="5213402"/>
              </a:xfrm>
              <a:blipFill>
                <a:blip r:embed="rId2"/>
                <a:stretch>
                  <a:fillRect l="-1217" t="-1871" r="-115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121DA7-237F-B968-18D2-379CE07AEF37}"/>
              </a:ext>
            </a:extLst>
          </p:cNvPr>
          <p:cNvSpPr txBox="1"/>
          <p:nvPr/>
        </p:nvSpPr>
        <p:spPr>
          <a:xfrm>
            <a:off x="838200" y="3069299"/>
            <a:ext cx="48055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Физикалық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құрылымына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сәйкес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оқшауланған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өрістік</a:t>
            </a:r>
            <a:r>
              <a:rPr lang="ru-RU" sz="2400" dirty="0">
                <a:solidFill>
                  <a:srgbClr val="2A2A2A"/>
                </a:solidFill>
                <a:latin typeface="Arial" panose="020B0604020202020204" pitchFamily="34" charset="0"/>
              </a:rPr>
              <a:t> 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транзисторы 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MOS 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транзисторы (МОП)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немесе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MIS 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транзисторы (МДП)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деп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аталады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Құрылғының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халықаралық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атауы</a:t>
            </a:r>
            <a:r>
              <a:rPr lang="ru-RU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MOSFET</a:t>
            </a:r>
            <a:r>
              <a:rPr lang="kk-KZ" sz="2400" b="0" i="0" dirty="0">
                <a:solidFill>
                  <a:srgbClr val="2A2A2A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2400" i="1" dirty="0">
                <a:solidFill>
                  <a:srgbClr val="2A2A2A"/>
                </a:solidFill>
                <a:latin typeface="Arial" panose="020B0604020202020204" pitchFamily="34" charset="0"/>
              </a:rPr>
              <a:t>Metal-</a:t>
            </a:r>
            <a:r>
              <a:rPr lang="ru-RU" sz="2400" i="1" dirty="0" err="1">
                <a:solidFill>
                  <a:srgbClr val="2A2A2A"/>
                </a:solidFill>
                <a:latin typeface="Arial" panose="020B0604020202020204" pitchFamily="34" charset="0"/>
              </a:rPr>
              <a:t>Oxide</a:t>
            </a:r>
            <a:r>
              <a:rPr lang="ru-RU" sz="2400" i="1" dirty="0">
                <a:solidFill>
                  <a:srgbClr val="2A2A2A"/>
                </a:solidFill>
                <a:latin typeface="Arial" panose="020B0604020202020204" pitchFamily="34" charset="0"/>
              </a:rPr>
              <a:t>-Semiconductor-Field-</a:t>
            </a:r>
            <a:r>
              <a:rPr lang="ru-RU" sz="2400" i="1" dirty="0" err="1">
                <a:solidFill>
                  <a:srgbClr val="2A2A2A"/>
                </a:solidFill>
                <a:latin typeface="Arial" panose="020B0604020202020204" pitchFamily="34" charset="0"/>
              </a:rPr>
              <a:t>Effect</a:t>
            </a:r>
            <a:r>
              <a:rPr lang="ru-RU" sz="2400" i="1" dirty="0">
                <a:solidFill>
                  <a:srgbClr val="2A2A2A"/>
                </a:solidFill>
                <a:latin typeface="Arial" panose="020B0604020202020204" pitchFamily="34" charset="0"/>
              </a:rPr>
              <a:t>-</a:t>
            </a:r>
            <a:r>
              <a:rPr lang="ru-RU" sz="2400" i="1" dirty="0" err="1">
                <a:solidFill>
                  <a:srgbClr val="2A2A2A"/>
                </a:solidFill>
                <a:latin typeface="Arial" panose="020B0604020202020204" pitchFamily="34" charset="0"/>
              </a:rPr>
              <a:t>Transistor</a:t>
            </a:r>
            <a:endParaRPr lang="ru-KZ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5E1C92-E7F7-205C-6CD4-9AD14E73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92" y="2814163"/>
            <a:ext cx="4555715" cy="3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E5134-10EC-C6BF-04B4-77216664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8D775-BAC1-306E-B5B6-49EFB9836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5476F9-740F-488B-2BD7-7E84B7EE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0"/>
            <a:ext cx="11430000" cy="6667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527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левой транзистор МОП (MOSFET)">
            <a:extLst>
              <a:ext uri="{FF2B5EF4-FFF2-40B4-BE49-F238E27FC236}">
                <a16:creationId xmlns:a16="http://schemas.microsoft.com/office/drawing/2014/main" id="{F825BDC3-D1E3-9F6C-8AF7-64EA4774E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"/>
          <a:stretch/>
        </p:blipFill>
        <p:spPr bwMode="auto">
          <a:xfrm>
            <a:off x="400685" y="165259"/>
            <a:ext cx="5553075" cy="47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левой транзистор МОП (MOSFET)">
            <a:extLst>
              <a:ext uri="{FF2B5EF4-FFF2-40B4-BE49-F238E27FC236}">
                <a16:creationId xmlns:a16="http://schemas.microsoft.com/office/drawing/2014/main" id="{7D319ACE-61DE-F1E8-847F-1928B406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89" y="423545"/>
            <a:ext cx="4318681" cy="40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D96D3-81A4-D923-91BA-2B25E1E1E7C5}"/>
              </a:ext>
            </a:extLst>
          </p:cNvPr>
          <p:cNvSpPr txBox="1"/>
          <p:nvPr/>
        </p:nvSpPr>
        <p:spPr>
          <a:xfrm>
            <a:off x="400685" y="4897754"/>
            <a:ext cx="11598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800" dirty="0" err="1"/>
              <a:t>Көріп</a:t>
            </a:r>
            <a:r>
              <a:rPr lang="ru-KZ" sz="2800" dirty="0"/>
              <a:t> </a:t>
            </a:r>
            <a:r>
              <a:rPr lang="ru-KZ" sz="2800" dirty="0" err="1"/>
              <a:t>отырғаныңыздай</a:t>
            </a:r>
            <a:r>
              <a:rPr lang="ru-KZ" sz="2800" dirty="0"/>
              <a:t>, VD2 диоды </a:t>
            </a:r>
            <a:r>
              <a:rPr lang="ru-KZ" sz="2800" dirty="0" err="1"/>
              <a:t>кері</a:t>
            </a:r>
            <a:r>
              <a:rPr lang="ru-KZ" sz="2800" dirty="0"/>
              <a:t> </a:t>
            </a:r>
            <a:r>
              <a:rPr lang="ru-KZ" sz="2800" dirty="0" err="1"/>
              <a:t>бағытта</a:t>
            </a:r>
            <a:r>
              <a:rPr lang="ru-KZ" sz="2800" dirty="0"/>
              <a:t> </a:t>
            </a:r>
            <a:r>
              <a:rPr lang="ru-KZ" sz="2800" dirty="0" err="1"/>
              <a:t>қосылады</a:t>
            </a:r>
            <a:r>
              <a:rPr lang="ru-KZ" sz="2800" dirty="0"/>
              <a:t>, </a:t>
            </a:r>
            <a:r>
              <a:rPr lang="ru-KZ" sz="2800" dirty="0" err="1"/>
              <a:t>сондықтан</a:t>
            </a:r>
            <a:r>
              <a:rPr lang="ru-KZ" sz="2800" dirty="0"/>
              <a:t> </a:t>
            </a:r>
            <a:r>
              <a:rPr lang="ru-KZ" sz="2800" dirty="0" err="1"/>
              <a:t>электр</a:t>
            </a:r>
            <a:r>
              <a:rPr lang="ru-KZ" sz="2800" dirty="0"/>
              <a:t> </a:t>
            </a:r>
            <a:r>
              <a:rPr lang="ru-KZ" sz="2800" dirty="0" err="1"/>
              <a:t>тогы</a:t>
            </a:r>
            <a:r>
              <a:rPr lang="kk-KZ" sz="2800" dirty="0"/>
              <a:t> өтпейді</a:t>
            </a:r>
            <a:r>
              <a:rPr lang="ru-K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45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299914-3D23-50AA-33A5-78100314B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2" b="6484"/>
          <a:stretch/>
        </p:blipFill>
        <p:spPr>
          <a:xfrm>
            <a:off x="403404" y="1828578"/>
            <a:ext cx="6562725" cy="4310463"/>
          </a:xfrm>
          <a:prstGeom prst="rect">
            <a:avLst/>
          </a:prstGeom>
        </p:spPr>
      </p:pic>
      <p:pic>
        <p:nvPicPr>
          <p:cNvPr id="3074" name="Picture 2" descr="Полевой транзистор МОП (MOSFET)">
            <a:extLst>
              <a:ext uri="{FF2B5EF4-FFF2-40B4-BE49-F238E27FC236}">
                <a16:creationId xmlns:a16="http://schemas.microsoft.com/office/drawing/2014/main" id="{AC1DDE9F-E9FC-6077-7883-D13C9B84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13" y="2096299"/>
            <a:ext cx="4042742" cy="40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F522CD-F478-AEA0-E1E6-5BD08BFFCD6B}"/>
              </a:ext>
            </a:extLst>
          </p:cNvPr>
          <p:cNvSpPr txBox="1"/>
          <p:nvPr/>
        </p:nvSpPr>
        <p:spPr>
          <a:xfrm>
            <a:off x="533400" y="304353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000" dirty="0" err="1"/>
              <a:t>Егер</a:t>
            </a:r>
            <a:r>
              <a:rPr lang="ru-KZ" sz="4000" dirty="0"/>
              <a:t> </a:t>
            </a:r>
            <a:r>
              <a:rPr lang="ru-KZ" sz="4000" dirty="0" err="1"/>
              <a:t>қақпаға</a:t>
            </a:r>
            <a:r>
              <a:rPr lang="ru-KZ" sz="4000" dirty="0"/>
              <a:t> </a:t>
            </a:r>
            <a:r>
              <a:rPr lang="kk-KZ" sz="4000" dirty="0"/>
              <a:t>қандай да бір</a:t>
            </a:r>
            <a:r>
              <a:rPr lang="ru-KZ" sz="4000" dirty="0"/>
              <a:t> </a:t>
            </a:r>
            <a:r>
              <a:rPr lang="ru-KZ" sz="4000" dirty="0" err="1"/>
              <a:t>кернеу</a:t>
            </a:r>
            <a:r>
              <a:rPr lang="ru-KZ" sz="4000" dirty="0"/>
              <a:t> </a:t>
            </a:r>
            <a:r>
              <a:rPr lang="kk-KZ" sz="4000" dirty="0"/>
              <a:t>берсек</a:t>
            </a:r>
            <a:r>
              <a:rPr lang="ru-KZ" sz="4000" dirty="0"/>
              <a:t>, </a:t>
            </a:r>
            <a:r>
              <a:rPr lang="ru-KZ" sz="4000" dirty="0" err="1"/>
              <a:t>онда</a:t>
            </a:r>
            <a:r>
              <a:rPr lang="ru-KZ" sz="4000" dirty="0"/>
              <a:t> </a:t>
            </a:r>
            <a:r>
              <a:rPr lang="en-US" sz="4000" dirty="0"/>
              <a:t>p </a:t>
            </a:r>
            <a:r>
              <a:rPr lang="kk-KZ" sz="4000" dirty="0"/>
              <a:t>аймақта</a:t>
            </a:r>
            <a:r>
              <a:rPr lang="ru-KZ" sz="4000" dirty="0"/>
              <a:t> </a:t>
            </a:r>
            <a:r>
              <a:rPr lang="ru-KZ" sz="4000" dirty="0" err="1"/>
              <a:t>арна</a:t>
            </a:r>
            <a:r>
              <a:rPr lang="ru-KZ" sz="4000" dirty="0"/>
              <a:t> </a:t>
            </a:r>
            <a:r>
              <a:rPr lang="ru-KZ" sz="4000" dirty="0" err="1"/>
              <a:t>индукцияланады</a:t>
            </a:r>
            <a:r>
              <a:rPr lang="ru-KZ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64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дуцирование канала в полевом транзисторе">
            <a:extLst>
              <a:ext uri="{FF2B5EF4-FFF2-40B4-BE49-F238E27FC236}">
                <a16:creationId xmlns:a16="http://schemas.microsoft.com/office/drawing/2014/main" id="{CF62460C-5ED1-1B61-7E36-197D0B8F6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9750" r="5482" b="7944"/>
          <a:stretch/>
        </p:blipFill>
        <p:spPr bwMode="auto">
          <a:xfrm>
            <a:off x="6257928" y="2628989"/>
            <a:ext cx="5771907" cy="4017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050E6EED-92C7-4C82-B821-CB9DAD06D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9" t="4782" r="3846" b="6484"/>
          <a:stretch/>
        </p:blipFill>
        <p:spPr>
          <a:xfrm>
            <a:off x="200024" y="2628989"/>
            <a:ext cx="5734050" cy="4017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5DC8E-D42F-F1C3-A07C-79B933DE9E9B}"/>
              </a:ext>
            </a:extLst>
          </p:cNvPr>
          <p:cNvSpPr txBox="1"/>
          <p:nvPr/>
        </p:nvSpPr>
        <p:spPr>
          <a:xfrm>
            <a:off x="365128" y="512356"/>
            <a:ext cx="115119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3200" dirty="0"/>
              <a:t>Н</a:t>
            </a:r>
            <a:r>
              <a:rPr lang="ru-KZ" sz="3200" dirty="0"/>
              <a:t>е </a:t>
            </a:r>
            <a:r>
              <a:rPr lang="ru-KZ" sz="3200" dirty="0" err="1"/>
              <a:t>болғанын</a:t>
            </a:r>
            <a:r>
              <a:rPr lang="ru-KZ" sz="3200" dirty="0"/>
              <a:t> </a:t>
            </a:r>
            <a:r>
              <a:rPr lang="ru-KZ" sz="3200" dirty="0" err="1"/>
              <a:t>қара</a:t>
            </a:r>
            <a:r>
              <a:rPr lang="kk-KZ" sz="3200" dirty="0"/>
              <a:t>йық</a:t>
            </a:r>
            <a:r>
              <a:rPr lang="ru-KZ" sz="3200" dirty="0"/>
              <a:t>! </a:t>
            </a:r>
            <a:r>
              <a:rPr lang="kk-KZ" sz="3200" dirty="0"/>
              <a:t>Исток</a:t>
            </a:r>
            <a:r>
              <a:rPr lang="ru-KZ" sz="3200" dirty="0"/>
              <a:t> </a:t>
            </a:r>
            <a:r>
              <a:rPr lang="ru-KZ" sz="3200" dirty="0" err="1"/>
              <a:t>және</a:t>
            </a:r>
            <a:r>
              <a:rPr lang="ru-KZ" sz="3200" dirty="0"/>
              <a:t> </a:t>
            </a:r>
            <a:r>
              <a:rPr lang="kk-KZ" sz="3200" dirty="0"/>
              <a:t>сток э</a:t>
            </a:r>
            <a:r>
              <a:rPr lang="ru-KZ" sz="3200" dirty="0" err="1"/>
              <a:t>лектрондардың</a:t>
            </a:r>
            <a:r>
              <a:rPr lang="ru-KZ" sz="3200" dirty="0"/>
              <a:t> </a:t>
            </a:r>
            <a:r>
              <a:rPr lang="ru-KZ" sz="3200" dirty="0" err="1"/>
              <a:t>жұқа</a:t>
            </a:r>
            <a:r>
              <a:rPr lang="ru-KZ" sz="3200" dirty="0"/>
              <a:t> </a:t>
            </a:r>
            <a:r>
              <a:rPr lang="ru-KZ" sz="3200" dirty="0" err="1"/>
              <a:t>арнасы</a:t>
            </a:r>
            <a:r>
              <a:rPr lang="ru-KZ" sz="3200" dirty="0"/>
              <a:t> </a:t>
            </a:r>
            <a:r>
              <a:rPr lang="ru-KZ" sz="3200" dirty="0" err="1"/>
              <a:t>арқылы</a:t>
            </a:r>
            <a:r>
              <a:rPr lang="ru-KZ" sz="3200" dirty="0"/>
              <a:t> </a:t>
            </a:r>
            <a:r>
              <a:rPr lang="ru-KZ" sz="3200" dirty="0" err="1"/>
              <a:t>қосыл</a:t>
            </a:r>
            <a:r>
              <a:rPr lang="kk-KZ" sz="3200" dirty="0"/>
              <a:t>ды</a:t>
            </a:r>
            <a:r>
              <a:rPr lang="ru-KZ" sz="3200" dirty="0"/>
              <a:t>! </a:t>
            </a:r>
            <a:r>
              <a:rPr lang="ru-KZ" sz="3200" dirty="0" err="1"/>
              <a:t>Мұндай</a:t>
            </a:r>
            <a:r>
              <a:rPr lang="ru-KZ" sz="3200" dirty="0"/>
              <a:t> </a:t>
            </a:r>
            <a:r>
              <a:rPr lang="ru-KZ" sz="3200" dirty="0" err="1"/>
              <a:t>арна</a:t>
            </a:r>
            <a:r>
              <a:rPr lang="ru-KZ" sz="3200" dirty="0"/>
              <a:t> </a:t>
            </a:r>
            <a:r>
              <a:rPr lang="ru-KZ" sz="3200" dirty="0" err="1"/>
              <a:t>транзистордың</a:t>
            </a:r>
            <a:r>
              <a:rPr lang="ru-KZ" sz="3200" dirty="0"/>
              <a:t> </a:t>
            </a:r>
            <a:r>
              <a:rPr lang="ru-KZ" sz="3200" dirty="0" err="1"/>
              <a:t>қақпасы</a:t>
            </a:r>
            <a:r>
              <a:rPr lang="ru-KZ" sz="3200" dirty="0"/>
              <a:t> </a:t>
            </a:r>
            <a:r>
              <a:rPr lang="ru-KZ" sz="3200" dirty="0" err="1"/>
              <a:t>жасаған</a:t>
            </a:r>
            <a:r>
              <a:rPr lang="ru-KZ" sz="3200" dirty="0"/>
              <a:t> </a:t>
            </a:r>
            <a:r>
              <a:rPr lang="ru-KZ" sz="3200" dirty="0" err="1"/>
              <a:t>электр</a:t>
            </a:r>
            <a:r>
              <a:rPr lang="ru-KZ" sz="3200" dirty="0"/>
              <a:t> </a:t>
            </a:r>
            <a:r>
              <a:rPr lang="ru-KZ" sz="3200" dirty="0" err="1"/>
              <a:t>өрісінің</a:t>
            </a:r>
            <a:r>
              <a:rPr lang="ru-KZ" sz="3200" dirty="0"/>
              <a:t> </a:t>
            </a:r>
            <a:r>
              <a:rPr lang="ru-KZ" sz="3200" dirty="0" err="1"/>
              <a:t>арқасында</a:t>
            </a:r>
            <a:r>
              <a:rPr lang="ru-KZ" sz="3200" dirty="0"/>
              <a:t> </a:t>
            </a:r>
            <a:r>
              <a:rPr lang="ru-KZ" sz="3200" dirty="0" err="1"/>
              <a:t>индукцияланған</a:t>
            </a:r>
            <a:r>
              <a:rPr lang="ru-KZ" sz="3200" dirty="0"/>
              <a:t> </a:t>
            </a:r>
            <a:r>
              <a:rPr lang="ru-KZ" sz="3200" dirty="0" err="1"/>
              <a:t>деп</a:t>
            </a:r>
            <a:r>
              <a:rPr lang="ru-KZ" sz="3200" dirty="0"/>
              <a:t> </a:t>
            </a:r>
            <a:r>
              <a:rPr lang="ru-KZ" sz="3200" dirty="0" err="1"/>
              <a:t>айтылады</a:t>
            </a:r>
            <a:r>
              <a:rPr lang="ru-K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14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левой транзистор МОП (MOSFET)">
            <a:extLst>
              <a:ext uri="{FF2B5EF4-FFF2-40B4-BE49-F238E27FC236}">
                <a16:creationId xmlns:a16="http://schemas.microsoft.com/office/drawing/2014/main" id="{E83FDB6E-D42A-6ABA-F4AF-3B48A5BA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5" y="712151"/>
            <a:ext cx="57340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 работает полевой транзистор">
            <a:extLst>
              <a:ext uri="{FF2B5EF4-FFF2-40B4-BE49-F238E27FC236}">
                <a16:creationId xmlns:a16="http://schemas.microsoft.com/office/drawing/2014/main" id="{3D104AFC-3B80-71F5-7B6D-01A6D512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20" y="712151"/>
            <a:ext cx="57340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7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F5459-F3B3-503D-8C0C-5227AC4A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P-</a:t>
            </a:r>
            <a:r>
              <a:rPr lang="kk-KZ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арналы</a:t>
            </a:r>
            <a: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өрістік</a:t>
            </a:r>
            <a: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транзистордың</a:t>
            </a:r>
            <a: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жұмысы</a:t>
            </a:r>
            <a:br>
              <a:rPr lang="ru-RU" b="1" i="0" dirty="0">
                <a:solidFill>
                  <a:srgbClr val="222222"/>
                </a:solidFill>
                <a:effectLst/>
                <a:latin typeface="PT Serif" panose="020B0604020202020204" pitchFamily="18" charset="-52"/>
              </a:rPr>
            </a:br>
            <a:endParaRPr lang="ru-KZ" dirty="0"/>
          </a:p>
        </p:txBody>
      </p:sp>
      <p:pic>
        <p:nvPicPr>
          <p:cNvPr id="6146" name="Picture 2" descr="Полевой транзистор МОП (MOSFET)">
            <a:extLst>
              <a:ext uri="{FF2B5EF4-FFF2-40B4-BE49-F238E27FC236}">
                <a16:creationId xmlns:a16="http://schemas.microsoft.com/office/drawing/2014/main" id="{22F44F89-A4E4-F7AA-68F5-BC513458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2698"/>
            <a:ext cx="57340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к работает полевой транзистор">
            <a:extLst>
              <a:ext uri="{FF2B5EF4-FFF2-40B4-BE49-F238E27FC236}">
                <a16:creationId xmlns:a16="http://schemas.microsoft.com/office/drawing/2014/main" id="{052DD237-6135-0DE9-8843-89BB8F86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7" y="1282699"/>
            <a:ext cx="57340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D701B-79D3-E7A9-D5FA-A3407035F58D}"/>
              </a:ext>
            </a:extLst>
          </p:cNvPr>
          <p:cNvSpPr txBox="1"/>
          <p:nvPr/>
        </p:nvSpPr>
        <p:spPr>
          <a:xfrm>
            <a:off x="8646988" y="630820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p-</a:t>
            </a:r>
            <a:r>
              <a:rPr lang="kk-KZ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арналы</a:t>
            </a:r>
            <a: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A3606-DD23-9C69-EFBA-C284EBA522B3}"/>
              </a:ext>
            </a:extLst>
          </p:cNvPr>
          <p:cNvSpPr txBox="1"/>
          <p:nvPr/>
        </p:nvSpPr>
        <p:spPr>
          <a:xfrm>
            <a:off x="2230727" y="6400540"/>
            <a:ext cx="737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kk-KZ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арналы</a:t>
            </a:r>
            <a: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7230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728BB-B576-3232-77B1-0C77AB66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602720" cy="6813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Арнасы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индукцияланған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МДП-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транзистордың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вольт-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амперлік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kk-KZ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сипаттамасы</a:t>
            </a:r>
            <a: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(ВАХ).</a:t>
            </a:r>
            <a:b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</a:b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704D3-AC2A-B363-F6D2-31F3338C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300479"/>
            <a:ext cx="5415280" cy="5446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Графиктен</a:t>
            </a:r>
            <a:r>
              <a:rPr lang="ru-RU" dirty="0"/>
              <a:t> </a:t>
            </a:r>
            <a:r>
              <a:rPr lang="ru-RU" dirty="0" err="1"/>
              <a:t>көрініп</a:t>
            </a:r>
            <a:r>
              <a:rPr lang="ru-RU" dirty="0"/>
              <a:t> </a:t>
            </a:r>
            <a:r>
              <a:rPr lang="ru-RU" dirty="0" err="1"/>
              <a:t>тұрғандай</a:t>
            </a:r>
            <a:r>
              <a:rPr lang="ru-RU" dirty="0"/>
              <a:t>, </a:t>
            </a:r>
            <a:r>
              <a:rPr lang="ru-RU" dirty="0" err="1"/>
              <a:t>алдымен</a:t>
            </a:r>
            <a:r>
              <a:rPr lang="ru-RU" dirty="0"/>
              <a:t> ток </a:t>
            </a:r>
            <a:r>
              <a:rPr lang="en-US" dirty="0"/>
              <a:t>Isi </a:t>
            </a:r>
            <a:r>
              <a:rPr lang="ru-RU" dirty="0" err="1"/>
              <a:t>кернеуінің</a:t>
            </a:r>
            <a:r>
              <a:rPr lang="ru-RU" dirty="0"/>
              <a:t> </a:t>
            </a:r>
            <a:r>
              <a:rPr lang="ru-RU" dirty="0" err="1"/>
              <a:t>артуына</a:t>
            </a:r>
            <a:r>
              <a:rPr lang="ru-RU" dirty="0"/>
              <a:t> тура </a:t>
            </a:r>
            <a:r>
              <a:rPr lang="ru-RU" dirty="0" err="1"/>
              <a:t>пропорционалды</a:t>
            </a:r>
            <a:r>
              <a:rPr lang="ru-RU" dirty="0"/>
              <a:t> </a:t>
            </a:r>
            <a:r>
              <a:rPr lang="ru-RU" dirty="0" err="1"/>
              <a:t>өседі</a:t>
            </a:r>
            <a:r>
              <a:rPr lang="ru-RU" dirty="0"/>
              <a:t> </a:t>
            </a:r>
            <a:r>
              <a:rPr lang="en-US" dirty="0" err="1"/>
              <a:t>Usi</a:t>
            </a:r>
            <a:r>
              <a:rPr lang="en-US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омдық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(Ом </a:t>
            </a:r>
            <a:r>
              <a:rPr lang="ru-RU" dirty="0" err="1"/>
              <a:t>заңы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)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қанығу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(</a:t>
            </a:r>
            <a:r>
              <a:rPr lang="ru-RU" dirty="0" err="1"/>
              <a:t>транзисторлық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 заряд </a:t>
            </a:r>
            <a:r>
              <a:rPr lang="ru-RU" dirty="0" err="1"/>
              <a:t>тасымалдаушылармен</a:t>
            </a:r>
            <a:r>
              <a:rPr lang="ru-RU" dirty="0"/>
              <a:t> </a:t>
            </a:r>
            <a:r>
              <a:rPr lang="ru-RU" dirty="0" err="1"/>
              <a:t>қаныққан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ені</a:t>
            </a:r>
            <a:r>
              <a:rPr lang="ru-RU" dirty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кеңейген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, ток </a:t>
            </a:r>
            <a:r>
              <a:rPr lang="en-US" dirty="0" err="1"/>
              <a:t>Ic</a:t>
            </a:r>
            <a:r>
              <a:rPr lang="en-US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өспейді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endParaRPr lang="ru-K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CFE72B-5AC6-437C-E6C4-1F3C3DD54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2095" r="52790" b="30556"/>
          <a:stretch/>
        </p:blipFill>
        <p:spPr bwMode="auto">
          <a:xfrm>
            <a:off x="6031849" y="1625599"/>
            <a:ext cx="5956951" cy="44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2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34299-5D0F-FA3A-D6E0-17810A91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4" y="2927555"/>
            <a:ext cx="6140099" cy="36425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CFDD3F-0AC5-15B8-738C-483223510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94" y="160773"/>
            <a:ext cx="8722596" cy="121772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4C81928-F87E-4823-CD34-3019ADAB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2" y="2927555"/>
            <a:ext cx="4604649" cy="36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FBB98-BEDF-65AA-D7BF-0B7CEE6D3004}"/>
              </a:ext>
            </a:extLst>
          </p:cNvPr>
          <p:cNvSpPr txBox="1"/>
          <p:nvPr/>
        </p:nvSpPr>
        <p:spPr>
          <a:xfrm>
            <a:off x="245594" y="1661145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0" i="0" dirty="0">
                <a:solidFill>
                  <a:srgbClr val="000000"/>
                </a:solidFill>
                <a:effectLst/>
                <a:latin typeface="Linux Libertine"/>
              </a:rPr>
              <a:t>Field-effect transistor</a:t>
            </a:r>
          </a:p>
        </p:txBody>
      </p:sp>
    </p:spTree>
    <p:extLst>
      <p:ext uri="{BB962C8B-B14F-4D97-AF65-F5344CB8AC3E}">
        <p14:creationId xmlns:p14="http://schemas.microsoft.com/office/powerpoint/2010/main" val="315752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728BB-B576-3232-77B1-0C77AB66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602720" cy="6813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Арнасы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индукцияланған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МДП-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транзистордың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вольт-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амперлік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kk-KZ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сипаттамасы</a:t>
            </a:r>
            <a: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(ВАХ).</a:t>
            </a:r>
            <a:b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</a:b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704D3-AC2A-B363-F6D2-31F3338C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300479"/>
            <a:ext cx="5415280" cy="5446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 err="1">
                <a:solidFill>
                  <a:srgbClr val="FF0000"/>
                </a:solidFill>
              </a:rPr>
              <a:t>Графиктен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көрініп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тұрғандай</a:t>
            </a:r>
            <a:r>
              <a:rPr lang="ru-RU" u="sng" dirty="0">
                <a:solidFill>
                  <a:srgbClr val="FF0000"/>
                </a:solidFill>
              </a:rPr>
              <a:t>, </a:t>
            </a:r>
            <a:r>
              <a:rPr lang="ru-RU" u="sng" dirty="0" err="1">
                <a:solidFill>
                  <a:srgbClr val="FF0000"/>
                </a:solidFill>
              </a:rPr>
              <a:t>алдымен</a:t>
            </a:r>
            <a:r>
              <a:rPr lang="ru-RU" u="sng" dirty="0">
                <a:solidFill>
                  <a:srgbClr val="FF0000"/>
                </a:solidFill>
              </a:rPr>
              <a:t> ток </a:t>
            </a:r>
            <a:r>
              <a:rPr lang="en-US" u="sng" dirty="0">
                <a:solidFill>
                  <a:srgbClr val="FF0000"/>
                </a:solidFill>
              </a:rPr>
              <a:t>Isi </a:t>
            </a:r>
            <a:r>
              <a:rPr lang="ru-RU" u="sng" dirty="0" err="1">
                <a:solidFill>
                  <a:srgbClr val="FF0000"/>
                </a:solidFill>
              </a:rPr>
              <a:t>кернеуінің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артуына</a:t>
            </a:r>
            <a:r>
              <a:rPr lang="ru-RU" u="sng" dirty="0">
                <a:solidFill>
                  <a:srgbClr val="FF0000"/>
                </a:solidFill>
              </a:rPr>
              <a:t> тура </a:t>
            </a:r>
            <a:r>
              <a:rPr lang="ru-RU" u="sng" dirty="0" err="1">
                <a:solidFill>
                  <a:srgbClr val="FF0000"/>
                </a:solidFill>
              </a:rPr>
              <a:t>пропорционалды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өседі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Usi</a:t>
            </a:r>
            <a:r>
              <a:rPr lang="en-US" u="sng" dirty="0">
                <a:solidFill>
                  <a:srgbClr val="FF0000"/>
                </a:solidFill>
              </a:rPr>
              <a:t>. </a:t>
            </a:r>
            <a:r>
              <a:rPr lang="ru-RU" u="sng" dirty="0" err="1">
                <a:solidFill>
                  <a:srgbClr val="FF0000"/>
                </a:solidFill>
              </a:rPr>
              <a:t>Бұл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аймақ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омдық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аймақ</a:t>
            </a:r>
            <a:r>
              <a:rPr lang="ru-RU" u="sng" dirty="0">
                <a:solidFill>
                  <a:srgbClr val="FF0000"/>
                </a:solidFill>
              </a:rPr>
              <a:t> (Ом </a:t>
            </a:r>
            <a:r>
              <a:rPr lang="ru-RU" u="sng" dirty="0" err="1">
                <a:solidFill>
                  <a:srgbClr val="FF0000"/>
                </a:solidFill>
              </a:rPr>
              <a:t>заңы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қолданылады</a:t>
            </a:r>
            <a:r>
              <a:rPr lang="ru-RU" u="sng" dirty="0">
                <a:solidFill>
                  <a:srgbClr val="FF0000"/>
                </a:solidFill>
              </a:rPr>
              <a:t>) </a:t>
            </a:r>
            <a:r>
              <a:rPr lang="ru-RU" u="sng" dirty="0" err="1">
                <a:solidFill>
                  <a:srgbClr val="FF0000"/>
                </a:solidFill>
              </a:rPr>
              <a:t>немесе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қанығу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аймағы</a:t>
            </a:r>
            <a:r>
              <a:rPr lang="ru-RU" u="sng" dirty="0">
                <a:solidFill>
                  <a:srgbClr val="FF0000"/>
                </a:solidFill>
              </a:rPr>
              <a:t> (</a:t>
            </a:r>
            <a:r>
              <a:rPr lang="ru-RU" u="sng" dirty="0" err="1">
                <a:solidFill>
                  <a:srgbClr val="FF0000"/>
                </a:solidFill>
              </a:rPr>
              <a:t>транзисторлық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арна</a:t>
            </a:r>
            <a:r>
              <a:rPr lang="ru-RU" u="sng" dirty="0">
                <a:solidFill>
                  <a:srgbClr val="FF0000"/>
                </a:solidFill>
              </a:rPr>
              <a:t> заряд </a:t>
            </a:r>
            <a:r>
              <a:rPr lang="ru-RU" u="sng" dirty="0" err="1">
                <a:solidFill>
                  <a:srgbClr val="FF0000"/>
                </a:solidFill>
              </a:rPr>
              <a:t>тасымалдаушылармен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қаныққан</a:t>
            </a:r>
            <a:r>
              <a:rPr lang="ru-RU" u="sng" dirty="0">
                <a:solidFill>
                  <a:srgbClr val="FF0000"/>
                </a:solidFill>
              </a:rPr>
              <a:t>) </a:t>
            </a:r>
            <a:r>
              <a:rPr lang="ru-RU" u="sng" dirty="0" err="1">
                <a:solidFill>
                  <a:srgbClr val="FF0000"/>
                </a:solidFill>
              </a:rPr>
              <a:t>деп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аталады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ені</a:t>
            </a:r>
            <a:r>
              <a:rPr lang="ru-RU" dirty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кеңейген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, ток </a:t>
            </a:r>
            <a:r>
              <a:rPr lang="en-US" dirty="0" err="1"/>
              <a:t>Ic</a:t>
            </a:r>
            <a:r>
              <a:rPr lang="en-US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өспейді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endParaRPr lang="ru-K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CFE72B-5AC6-437C-E6C4-1F3C3DD54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2095" r="52790" b="30556"/>
          <a:stretch/>
        </p:blipFill>
        <p:spPr bwMode="auto">
          <a:xfrm>
            <a:off x="6031849" y="1625599"/>
            <a:ext cx="5956951" cy="44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3072DBF-981F-07F5-AE44-0BF144CA3F85}"/>
              </a:ext>
            </a:extLst>
          </p:cNvPr>
          <p:cNvSpPr/>
          <p:nvPr/>
        </p:nvSpPr>
        <p:spPr>
          <a:xfrm>
            <a:off x="6522720" y="2621280"/>
            <a:ext cx="1645920" cy="282448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117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728BB-B576-3232-77B1-0C77AB66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602720" cy="6813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Арнасы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индукцияланған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МДП-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транзистордың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вольт-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амперлік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kk-KZ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сипаттамасы</a:t>
            </a:r>
            <a: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(ВАХ).</a:t>
            </a:r>
            <a:b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</a:b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704D3-AC2A-B363-F6D2-31F3338C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300479"/>
            <a:ext cx="5415280" cy="5446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Графиктен</a:t>
            </a:r>
            <a:r>
              <a:rPr lang="ru-RU" dirty="0"/>
              <a:t> </a:t>
            </a:r>
            <a:r>
              <a:rPr lang="ru-RU" dirty="0" err="1"/>
              <a:t>көрініп</a:t>
            </a:r>
            <a:r>
              <a:rPr lang="ru-RU" dirty="0"/>
              <a:t> </a:t>
            </a:r>
            <a:r>
              <a:rPr lang="ru-RU" dirty="0" err="1"/>
              <a:t>тұрғандай</a:t>
            </a:r>
            <a:r>
              <a:rPr lang="ru-RU" dirty="0"/>
              <a:t>, </a:t>
            </a:r>
            <a:r>
              <a:rPr lang="ru-RU" dirty="0" err="1"/>
              <a:t>алдымен</a:t>
            </a:r>
            <a:r>
              <a:rPr lang="ru-RU" dirty="0"/>
              <a:t> ток </a:t>
            </a:r>
            <a:r>
              <a:rPr lang="en-US" dirty="0"/>
              <a:t>Isi </a:t>
            </a:r>
            <a:r>
              <a:rPr lang="ru-RU" dirty="0" err="1"/>
              <a:t>кернеуінің</a:t>
            </a:r>
            <a:r>
              <a:rPr lang="ru-RU" dirty="0"/>
              <a:t> </a:t>
            </a:r>
            <a:r>
              <a:rPr lang="ru-RU" dirty="0" err="1"/>
              <a:t>артуына</a:t>
            </a:r>
            <a:r>
              <a:rPr lang="ru-RU" dirty="0"/>
              <a:t> тура </a:t>
            </a:r>
            <a:r>
              <a:rPr lang="ru-RU" dirty="0" err="1"/>
              <a:t>пропорционалды</a:t>
            </a:r>
            <a:r>
              <a:rPr lang="ru-RU" dirty="0"/>
              <a:t> </a:t>
            </a:r>
            <a:r>
              <a:rPr lang="ru-RU" dirty="0" err="1"/>
              <a:t>өседі</a:t>
            </a:r>
            <a:r>
              <a:rPr lang="ru-RU" dirty="0"/>
              <a:t> </a:t>
            </a:r>
            <a:r>
              <a:rPr lang="en-US" dirty="0" err="1"/>
              <a:t>Usi</a:t>
            </a:r>
            <a:r>
              <a:rPr lang="en-US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омдық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(Ом </a:t>
            </a:r>
            <a:r>
              <a:rPr lang="ru-RU" dirty="0" err="1"/>
              <a:t>заңы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)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қанығу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(</a:t>
            </a:r>
            <a:r>
              <a:rPr lang="ru-RU" dirty="0" err="1"/>
              <a:t>транзисторлық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 заряд </a:t>
            </a:r>
            <a:r>
              <a:rPr lang="ru-RU" dirty="0" err="1"/>
              <a:t>тасымалдаушылармен</a:t>
            </a:r>
            <a:r>
              <a:rPr lang="ru-RU" dirty="0"/>
              <a:t> </a:t>
            </a:r>
            <a:r>
              <a:rPr lang="ru-RU" dirty="0" err="1"/>
              <a:t>қаныққан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u="sng" dirty="0" err="1">
                <a:solidFill>
                  <a:srgbClr val="FF0000"/>
                </a:solidFill>
              </a:rPr>
              <a:t>Содан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кейін</a:t>
            </a:r>
            <a:r>
              <a:rPr lang="ru-RU" u="sng" dirty="0">
                <a:solidFill>
                  <a:srgbClr val="FF0000"/>
                </a:solidFill>
              </a:rPr>
              <a:t>, </a:t>
            </a:r>
            <a:r>
              <a:rPr lang="ru-RU" u="sng" dirty="0" err="1">
                <a:solidFill>
                  <a:srgbClr val="FF0000"/>
                </a:solidFill>
              </a:rPr>
              <a:t>арна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ені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максималды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дерлік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кеңейген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кезде</a:t>
            </a:r>
            <a:r>
              <a:rPr lang="ru-RU" u="sng" dirty="0">
                <a:solidFill>
                  <a:srgbClr val="FF0000"/>
                </a:solidFill>
              </a:rPr>
              <a:t>, ток </a:t>
            </a:r>
            <a:r>
              <a:rPr lang="en-US" u="sng" dirty="0" err="1">
                <a:solidFill>
                  <a:srgbClr val="FF0000"/>
                </a:solidFill>
              </a:rPr>
              <a:t>Ic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іс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жүзінде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өспейді</a:t>
            </a:r>
            <a:r>
              <a:rPr lang="ru-RU" u="sng" dirty="0">
                <a:solidFill>
                  <a:srgbClr val="FF0000"/>
                </a:solidFill>
              </a:rPr>
              <a:t>. </a:t>
            </a:r>
            <a:r>
              <a:rPr lang="ru-RU" u="sng" dirty="0" err="1">
                <a:solidFill>
                  <a:srgbClr val="FF0000"/>
                </a:solidFill>
              </a:rPr>
              <a:t>Бұл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аймақ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белсенді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аймақ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деп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аталады</a:t>
            </a:r>
            <a:r>
              <a:rPr lang="ru-RU" u="sng" dirty="0">
                <a:solidFill>
                  <a:srgbClr val="FF0000"/>
                </a:solidFill>
              </a:rPr>
              <a:t>. </a:t>
            </a:r>
            <a:endParaRPr lang="ru-KZ" u="sng" dirty="0">
              <a:solidFill>
                <a:srgbClr val="FF00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CFE72B-5AC6-437C-E6C4-1F3C3DD54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2095" r="52790" b="30556"/>
          <a:stretch/>
        </p:blipFill>
        <p:spPr bwMode="auto">
          <a:xfrm>
            <a:off x="6031849" y="1625599"/>
            <a:ext cx="5956951" cy="44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90D6381-97F0-F067-2F99-5F7BB2E03557}"/>
              </a:ext>
            </a:extLst>
          </p:cNvPr>
          <p:cNvSpPr/>
          <p:nvPr/>
        </p:nvSpPr>
        <p:spPr>
          <a:xfrm>
            <a:off x="7904480" y="2143760"/>
            <a:ext cx="2479040" cy="33020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9354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728BB-B576-3232-77B1-0C77AB66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602720" cy="6813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Арнасы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индукцияланған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МДП-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транзистордың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вольт-</a:t>
            </a:r>
            <a:r>
              <a:rPr lang="ru-RU" sz="3600" b="1" dirty="0" err="1">
                <a:solidFill>
                  <a:srgbClr val="494949"/>
                </a:solidFill>
                <a:latin typeface="Arial" panose="020B0604020202020204" pitchFamily="34" charset="0"/>
              </a:rPr>
              <a:t>амперлік</a:t>
            </a:r>
            <a:r>
              <a:rPr lang="ru-RU" sz="3600" b="1" dirty="0">
                <a:solidFill>
                  <a:srgbClr val="494949"/>
                </a:solidFill>
                <a:latin typeface="Arial" panose="020B0604020202020204" pitchFamily="34" charset="0"/>
              </a:rPr>
              <a:t> </a:t>
            </a:r>
            <a:r>
              <a:rPr lang="kk-KZ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сипаттамасы</a:t>
            </a:r>
            <a: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(ВАХ).</a:t>
            </a:r>
            <a:br>
              <a:rPr lang="ru-RU" sz="3600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</a:b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704D3-AC2A-B363-F6D2-31F3338C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89" y="1625600"/>
            <a:ext cx="4358640" cy="565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Usi</a:t>
            </a:r>
            <a:r>
              <a:rPr lang="en-US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шекті</a:t>
            </a:r>
            <a:r>
              <a:rPr lang="ru-RU" dirty="0"/>
              <a:t> </a:t>
            </a:r>
            <a:r>
              <a:rPr lang="ru-RU" dirty="0" err="1"/>
              <a:t>мәннен</a:t>
            </a:r>
            <a:r>
              <a:rPr lang="ru-RU" dirty="0"/>
              <a:t> </a:t>
            </a:r>
            <a:r>
              <a:rPr lang="ru-RU" dirty="0" err="1"/>
              <a:t>асқанда</a:t>
            </a:r>
            <a:r>
              <a:rPr lang="ru-RU" dirty="0"/>
              <a:t> (</a:t>
            </a:r>
            <a:r>
              <a:rPr lang="en-US" dirty="0"/>
              <a:t>PN </a:t>
            </a:r>
            <a:r>
              <a:rPr lang="ru-RU" dirty="0" err="1"/>
              <a:t>өткелінің</a:t>
            </a:r>
            <a:r>
              <a:rPr lang="ru-RU" dirty="0"/>
              <a:t> </a:t>
            </a:r>
            <a:r>
              <a:rPr lang="ru-RU" dirty="0" err="1"/>
              <a:t>бұзылу</a:t>
            </a:r>
            <a:r>
              <a:rPr lang="ru-RU" dirty="0"/>
              <a:t> </a:t>
            </a:r>
            <a:r>
              <a:rPr lang="ru-RU" dirty="0" err="1"/>
              <a:t>кернеуі</a:t>
            </a:r>
            <a:r>
              <a:rPr lang="ru-RU" dirty="0"/>
              <a:t>)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бұзылады</a:t>
            </a:r>
            <a:r>
              <a:rPr lang="ru-RU" dirty="0"/>
              <a:t>, ал транзистор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өткізгішке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процесс </a:t>
            </a: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келтірілмейді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 </a:t>
            </a:r>
            <a:r>
              <a:rPr lang="ru-RU" dirty="0" err="1"/>
              <a:t>жарамсыз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қалады.ы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CFE72B-5AC6-437C-E6C4-1F3C3DD54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0" b="27978"/>
          <a:stretch/>
        </p:blipFill>
        <p:spPr bwMode="auto">
          <a:xfrm>
            <a:off x="5544645" y="1465088"/>
            <a:ext cx="5821766" cy="45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2269164-942B-EBA1-E612-741E0E4412D6}"/>
              </a:ext>
            </a:extLst>
          </p:cNvPr>
          <p:cNvSpPr/>
          <p:nvPr/>
        </p:nvSpPr>
        <p:spPr>
          <a:xfrm>
            <a:off x="9631680" y="1930400"/>
            <a:ext cx="1178560" cy="33020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762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981C3-822B-819B-BC0F-7DD1A335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683" y="142260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kk-KZ" dirty="0"/>
              <a:t>Өрістік транзисторлардың </a:t>
            </a:r>
            <a:r>
              <a:rPr lang="ru-RU" dirty="0" err="1"/>
              <a:t>артықшылықтары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20F21-7FB5-6C39-DBFB-1E7BBD9B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,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аз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тұтынады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тогын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тұтынбайды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транзисторлардың</a:t>
            </a:r>
            <a:r>
              <a:rPr lang="ru-RU" dirty="0"/>
              <a:t> </a:t>
            </a:r>
            <a:r>
              <a:rPr lang="ru-RU" dirty="0" err="1"/>
              <a:t>тоқ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күшеюі</a:t>
            </a:r>
            <a:r>
              <a:rPr lang="ru-RU" dirty="0"/>
              <a:t> </a:t>
            </a:r>
            <a:r>
              <a:rPr lang="ru-RU" dirty="0" err="1"/>
              <a:t>биполярлық</a:t>
            </a:r>
            <a:r>
              <a:rPr lang="ru-RU" dirty="0"/>
              <a:t> </a:t>
            </a:r>
            <a:r>
              <a:rPr lang="ru-RU" dirty="0" err="1"/>
              <a:t>транзисторларға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әлдеқайда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Шуға</a:t>
            </a:r>
            <a:r>
              <a:rPr lang="ru-RU" dirty="0"/>
              <a:t> </a:t>
            </a:r>
            <a:r>
              <a:rPr lang="ru-RU" dirty="0" err="1"/>
              <a:t>төзімділік</a:t>
            </a:r>
            <a:r>
              <a:rPr lang="ru-RU" dirty="0"/>
              <a:t> пен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әлдеқайда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транзистордың</a:t>
            </a:r>
            <a:r>
              <a:rPr lang="ru-RU" dirty="0"/>
              <a:t> затворы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токтың</a:t>
            </a:r>
            <a:r>
              <a:rPr lang="ru-RU" dirty="0"/>
              <a:t> </a:t>
            </a:r>
            <a:r>
              <a:rPr lang="ru-RU" dirty="0" err="1"/>
              <a:t>болмауына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затвордың</a:t>
            </a:r>
            <a:r>
              <a:rPr lang="ru-RU" dirty="0"/>
              <a:t> сток </a:t>
            </a:r>
            <a:r>
              <a:rPr lang="ru-RU" dirty="0" err="1"/>
              <a:t>және</a:t>
            </a:r>
            <a:r>
              <a:rPr lang="ru-RU" dirty="0"/>
              <a:t> исток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оқшауланған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транзисторлар</a:t>
            </a:r>
            <a:r>
              <a:rPr lang="ru-RU" dirty="0"/>
              <a:t> ток </a:t>
            </a:r>
            <a:r>
              <a:rPr lang="ru-RU" dirty="0" err="1"/>
              <a:t>өткізгіштік</a:t>
            </a:r>
            <a:r>
              <a:rPr lang="ru-RU" dirty="0"/>
              <a:t> пен </a:t>
            </a:r>
            <a:r>
              <a:rPr lang="ru-RU" dirty="0" err="1"/>
              <a:t>өткізбейтін</a:t>
            </a:r>
            <a:r>
              <a:rPr lang="ru-RU" dirty="0"/>
              <a:t> </a:t>
            </a:r>
            <a:r>
              <a:rPr lang="ru-RU" dirty="0" err="1"/>
              <a:t>күйлер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 </a:t>
            </a:r>
            <a:r>
              <a:rPr lang="ru-RU" dirty="0" err="1"/>
              <a:t>жылдамдығының</a:t>
            </a:r>
            <a:r>
              <a:rPr lang="ru-RU" dirty="0"/>
              <a:t> </a:t>
            </a:r>
            <a:r>
              <a:rPr lang="ru-RU" dirty="0" err="1"/>
              <a:t>тәртібіне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биполярлық</a:t>
            </a:r>
            <a:r>
              <a:rPr lang="ru-RU" dirty="0"/>
              <a:t> </a:t>
            </a:r>
            <a:r>
              <a:rPr lang="ru-RU" dirty="0" err="1"/>
              <a:t>тран.ға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683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ED75C-4F55-B324-3B95-86E2DD3C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22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kk-KZ" b="1" dirty="0"/>
              <a:t>Өрістік транзисторлардың </a:t>
            </a:r>
            <a:r>
              <a:rPr lang="ru-RU" b="1" dirty="0" err="1"/>
              <a:t>кемшіліктері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C0A51-B8B7-D7DA-AC6F-DFC831F24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762000"/>
            <a:ext cx="11612880" cy="5414963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Құрылғы</a:t>
            </a:r>
            <a:r>
              <a:rPr lang="ru-RU" dirty="0"/>
              <a:t> </a:t>
            </a:r>
            <a:r>
              <a:rPr lang="ru-RU" dirty="0" err="1"/>
              <a:t>қосулы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сток пен исток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кедергіге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en-US" dirty="0"/>
              <a:t>FET </a:t>
            </a:r>
            <a:r>
              <a:rPr lang="ru-RU" dirty="0" err="1"/>
              <a:t>кернеудің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төмендеуіне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транзисторлардың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биполярлы</a:t>
            </a:r>
            <a:r>
              <a:rPr lang="ru-RU" dirty="0"/>
              <a:t> </a:t>
            </a:r>
            <a:r>
              <a:rPr lang="ru-RU" dirty="0" err="1"/>
              <a:t>транзисторлардың</a:t>
            </a:r>
            <a:r>
              <a:rPr lang="ru-RU" dirty="0"/>
              <a:t> </a:t>
            </a:r>
            <a:r>
              <a:rPr lang="ru-RU" dirty="0" err="1"/>
              <a:t>құрылымына</a:t>
            </a:r>
            <a:r>
              <a:rPr lang="ru-RU" dirty="0"/>
              <a:t> (200С)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температурада</a:t>
            </a:r>
            <a:r>
              <a:rPr lang="ru-RU" dirty="0"/>
              <a:t> (150С) </a:t>
            </a:r>
            <a:r>
              <a:rPr lang="ru-RU" dirty="0" err="1"/>
              <a:t>бұзыла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</a:t>
            </a:r>
          </a:p>
          <a:p>
            <a:pPr algn="just"/>
            <a:r>
              <a:rPr lang="en-US" dirty="0"/>
              <a:t>FETs </a:t>
            </a:r>
            <a:r>
              <a:rPr lang="ru-RU" dirty="0" err="1"/>
              <a:t>биполярлық</a:t>
            </a:r>
            <a:r>
              <a:rPr lang="ru-RU" dirty="0"/>
              <a:t> </a:t>
            </a:r>
            <a:r>
              <a:rPr lang="ru-RU" dirty="0" err="1"/>
              <a:t>транзисторларға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әлдеқайда</a:t>
            </a:r>
            <a:r>
              <a:rPr lang="ru-RU" dirty="0"/>
              <a:t> аз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тұтынатынына</a:t>
            </a:r>
            <a:r>
              <a:rPr lang="ru-RU" dirty="0"/>
              <a:t> </a:t>
            </a:r>
            <a:r>
              <a:rPr lang="ru-RU" dirty="0" err="1"/>
              <a:t>қарамастан</a:t>
            </a:r>
            <a:r>
              <a:rPr lang="ru-RU" dirty="0"/>
              <a:t>,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істегенде</a:t>
            </a:r>
            <a:r>
              <a:rPr lang="ru-RU" dirty="0"/>
              <a:t>,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. </a:t>
            </a:r>
            <a:r>
              <a:rPr lang="ru-RU" dirty="0" err="1"/>
              <a:t>Шамамен</a:t>
            </a:r>
            <a:r>
              <a:rPr lang="ru-RU" dirty="0"/>
              <a:t> 1,5 ГГц-</a:t>
            </a:r>
            <a:r>
              <a:rPr lang="ru-RU" dirty="0" err="1"/>
              <a:t>тен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жиіліктерде</a:t>
            </a:r>
            <a:r>
              <a:rPr lang="ru-RU" dirty="0"/>
              <a:t> </a:t>
            </a:r>
            <a:r>
              <a:rPr lang="en-US" dirty="0"/>
              <a:t>MOSFET-</a:t>
            </a:r>
            <a:r>
              <a:rPr lang="ru-RU" dirty="0" err="1"/>
              <a:t>тің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тұтынуы</a:t>
            </a:r>
            <a:r>
              <a:rPr lang="ru-RU" dirty="0"/>
              <a:t> </a:t>
            </a:r>
            <a:r>
              <a:rPr lang="ru-RU" dirty="0" err="1"/>
              <a:t>экспоненциалды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арта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процессорлардың</a:t>
            </a:r>
            <a:r>
              <a:rPr lang="ru-RU" dirty="0"/>
              <a:t> </a:t>
            </a:r>
            <a:r>
              <a:rPr lang="ru-RU" dirty="0" err="1"/>
              <a:t>жылдамдығы</a:t>
            </a:r>
            <a:r>
              <a:rPr lang="ru-RU" dirty="0"/>
              <a:t> </a:t>
            </a:r>
            <a:r>
              <a:rPr lang="ru-RU" dirty="0" err="1"/>
              <a:t>соншалықты</a:t>
            </a:r>
            <a:r>
              <a:rPr lang="ru-RU" dirty="0"/>
              <a:t> тез </a:t>
            </a:r>
            <a:r>
              <a:rPr lang="ru-RU" dirty="0" err="1"/>
              <a:t>өсуді</a:t>
            </a:r>
            <a:r>
              <a:rPr lang="ru-RU" dirty="0"/>
              <a:t> </a:t>
            </a:r>
            <a:r>
              <a:rPr lang="ru-RU" dirty="0" err="1"/>
              <a:t>тоқтатты</a:t>
            </a:r>
            <a:r>
              <a:rPr lang="ru-RU" dirty="0"/>
              <a:t>, ал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өндірушілері</a:t>
            </a:r>
            <a:r>
              <a:rPr lang="ru-RU" dirty="0"/>
              <a:t> «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ядролы</a:t>
            </a:r>
            <a:r>
              <a:rPr lang="ru-RU" dirty="0"/>
              <a:t>» </a:t>
            </a:r>
            <a:r>
              <a:rPr lang="ru-RU" dirty="0" err="1"/>
              <a:t>стратегияға</a:t>
            </a:r>
            <a:r>
              <a:rPr lang="ru-RU" dirty="0"/>
              <a:t> </a:t>
            </a:r>
            <a:r>
              <a:rPr lang="ru-RU" dirty="0" err="1"/>
              <a:t>көшті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 </a:t>
            </a:r>
            <a:r>
              <a:rPr lang="en-US" dirty="0"/>
              <a:t>MOS </a:t>
            </a:r>
            <a:r>
              <a:rPr lang="ru-RU" dirty="0" err="1"/>
              <a:t>транзисторларын</a:t>
            </a:r>
            <a:r>
              <a:rPr lang="ru-RU" dirty="0"/>
              <a:t> </a:t>
            </a:r>
            <a:r>
              <a:rPr lang="ru-RU" dirty="0" err="1"/>
              <a:t>өндіруде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құрылымында</a:t>
            </a:r>
            <a:r>
              <a:rPr lang="ru-RU" dirty="0"/>
              <a:t> «</a:t>
            </a:r>
            <a:r>
              <a:rPr lang="ru-RU" dirty="0" err="1"/>
              <a:t>паразиттік</a:t>
            </a:r>
            <a:r>
              <a:rPr lang="ru-RU" dirty="0"/>
              <a:t>» </a:t>
            </a:r>
            <a:r>
              <a:rPr lang="ru-RU" dirty="0" err="1"/>
              <a:t>биполярлы</a:t>
            </a:r>
            <a:r>
              <a:rPr lang="ru-RU" dirty="0"/>
              <a:t> транзистор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/>
              <a:t>бейтараптандыру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субстрат </a:t>
            </a:r>
            <a:r>
              <a:rPr lang="ru-RU" dirty="0" err="1"/>
              <a:t>көзге</a:t>
            </a:r>
            <a:r>
              <a:rPr lang="ru-RU" dirty="0"/>
              <a:t> </a:t>
            </a:r>
            <a:r>
              <a:rPr lang="ru-RU" dirty="0" err="1"/>
              <a:t>тұйықталған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3210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2B6A1E-DAFD-EE02-5B82-8F8C9101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560"/>
            <a:ext cx="8549640" cy="6817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транзисторлардың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кемшілігі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статикалық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энергиясына</a:t>
            </a:r>
            <a:r>
              <a:rPr lang="ru-RU" dirty="0"/>
              <a:t> </a:t>
            </a:r>
            <a:r>
              <a:rPr lang="ru-RU" dirty="0" err="1"/>
              <a:t>сезімталдығы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Затвордағы</a:t>
            </a:r>
            <a:r>
              <a:rPr lang="ru-RU" dirty="0"/>
              <a:t> </a:t>
            </a:r>
            <a:r>
              <a:rPr lang="ru-RU" dirty="0" err="1"/>
              <a:t>оқшаулағыш</a:t>
            </a:r>
            <a:r>
              <a:rPr lang="ru-RU" dirty="0"/>
              <a:t> </a:t>
            </a:r>
            <a:r>
              <a:rPr lang="ru-RU" dirty="0" err="1"/>
              <a:t>диэлектрлік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, </a:t>
            </a:r>
            <a:r>
              <a:rPr lang="ru-RU" dirty="0" err="1"/>
              <a:t>кейде</a:t>
            </a:r>
            <a:r>
              <a:rPr lang="ru-RU" dirty="0"/>
              <a:t> оны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салыстырмалы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де </a:t>
            </a:r>
            <a:r>
              <a:rPr lang="ru-RU" dirty="0" err="1"/>
              <a:t>жеткілікті</a:t>
            </a:r>
            <a:r>
              <a:rPr lang="ru-RU" dirty="0"/>
              <a:t>.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ортада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статикалық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разрядтары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мың</a:t>
            </a:r>
            <a:r>
              <a:rPr lang="ru-RU" dirty="0"/>
              <a:t> </a:t>
            </a:r>
            <a:r>
              <a:rPr lang="ru-RU" dirty="0" err="1"/>
              <a:t>вольтқа</a:t>
            </a:r>
            <a:r>
              <a:rPr lang="ru-RU" dirty="0"/>
              <a:t> </a:t>
            </a:r>
            <a:r>
              <a:rPr lang="ru-RU" dirty="0" err="1"/>
              <a:t>жетуі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транзисторлардың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жағдайларын</a:t>
            </a:r>
            <a:r>
              <a:rPr lang="ru-RU" dirty="0"/>
              <a:t> </a:t>
            </a:r>
            <a:r>
              <a:rPr lang="ru-RU" dirty="0" err="1"/>
              <a:t>құрылғының</a:t>
            </a:r>
            <a:r>
              <a:rPr lang="ru-RU" dirty="0"/>
              <a:t> </a:t>
            </a:r>
            <a:r>
              <a:rPr lang="ru-RU" dirty="0" err="1"/>
              <a:t>электродтары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қажетсіз</a:t>
            </a:r>
            <a:r>
              <a:rPr lang="ru-RU" dirty="0"/>
              <a:t> </a:t>
            </a:r>
            <a:r>
              <a:rPr lang="ru-RU" dirty="0" err="1"/>
              <a:t>кернеудің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болу </a:t>
            </a:r>
            <a:r>
              <a:rPr lang="ru-RU" dirty="0" err="1"/>
              <a:t>мүмкіндігін</a:t>
            </a:r>
            <a:r>
              <a:rPr lang="ru-RU" dirty="0"/>
              <a:t> </a:t>
            </a:r>
            <a:r>
              <a:rPr lang="ru-RU" dirty="0" err="1"/>
              <a:t>барынша</a:t>
            </a:r>
            <a:r>
              <a:rPr lang="ru-RU" dirty="0"/>
              <a:t> </a:t>
            </a:r>
            <a:r>
              <a:rPr lang="ru-RU" dirty="0" err="1"/>
              <a:t>азайтатындай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тырысады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әдістердің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истокты</a:t>
            </a:r>
            <a:r>
              <a:rPr lang="ru-RU" dirty="0"/>
              <a:t> </a:t>
            </a:r>
            <a:r>
              <a:rPr lang="ru-RU" dirty="0" err="1"/>
              <a:t>төсемшеге</a:t>
            </a:r>
            <a:r>
              <a:rPr lang="ru-RU" dirty="0"/>
              <a:t> </a:t>
            </a:r>
            <a:r>
              <a:rPr lang="ru-RU" dirty="0" err="1"/>
              <a:t>жалғау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жерге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Сондай-ақ</a:t>
            </a:r>
            <a:r>
              <a:rPr lang="ru-RU" dirty="0"/>
              <a:t>,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модельдер</a:t>
            </a:r>
            <a:r>
              <a:rPr lang="ru-RU" dirty="0"/>
              <a:t> сток пен </a:t>
            </a:r>
            <a:r>
              <a:rPr lang="ru-RU" dirty="0" err="1"/>
              <a:t>көздің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кіріктірілген</a:t>
            </a:r>
            <a:r>
              <a:rPr lang="ru-RU" dirty="0"/>
              <a:t> </a:t>
            </a:r>
            <a:r>
              <a:rPr lang="ru-RU" dirty="0" err="1"/>
              <a:t>диодты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en-US" dirty="0"/>
              <a:t>FET-</a:t>
            </a:r>
            <a:r>
              <a:rPr lang="kk-KZ" dirty="0"/>
              <a:t>тен тұратын</a:t>
            </a:r>
            <a:r>
              <a:rPr lang="ru-RU" dirty="0"/>
              <a:t>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схемалармен</a:t>
            </a:r>
            <a:r>
              <a:rPr lang="ru-RU" dirty="0"/>
              <a:t> (</a:t>
            </a:r>
            <a:r>
              <a:rPr lang="ru-RU" dirty="0" err="1"/>
              <a:t>чиптермен</a:t>
            </a:r>
            <a:r>
              <a:rPr lang="ru-RU" dirty="0"/>
              <a:t>)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істегенде</a:t>
            </a:r>
            <a:r>
              <a:rPr lang="ru-RU" dirty="0"/>
              <a:t> </a:t>
            </a:r>
            <a:r>
              <a:rPr lang="ru-RU" dirty="0" err="1"/>
              <a:t>жерлендірілген</a:t>
            </a:r>
            <a:r>
              <a:rPr lang="ru-RU" dirty="0"/>
              <a:t> </a:t>
            </a:r>
            <a:r>
              <a:rPr lang="ru-RU" dirty="0" err="1"/>
              <a:t>антистатикалық</a:t>
            </a:r>
            <a:r>
              <a:rPr lang="ru-RU" dirty="0"/>
              <a:t> </a:t>
            </a:r>
            <a:r>
              <a:rPr lang="ru-RU" dirty="0" err="1"/>
              <a:t>білезіктерді</a:t>
            </a:r>
            <a:r>
              <a:rPr lang="ru-RU" dirty="0"/>
              <a:t> </a:t>
            </a:r>
            <a:r>
              <a:rPr lang="ru-RU" dirty="0" err="1"/>
              <a:t>қолданған</a:t>
            </a:r>
            <a:r>
              <a:rPr lang="ru-RU" dirty="0"/>
              <a:t> </a:t>
            </a:r>
            <a:r>
              <a:rPr lang="ru-RU" dirty="0" err="1"/>
              <a:t>жөн</a:t>
            </a:r>
            <a:r>
              <a:rPr lang="ru-RU" dirty="0"/>
              <a:t>.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схемаларды</a:t>
            </a:r>
            <a:r>
              <a:rPr lang="ru-RU" dirty="0"/>
              <a:t> </a:t>
            </a:r>
            <a:r>
              <a:rPr lang="ru-RU" dirty="0" err="1"/>
              <a:t>тасымалдау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вакуумды</a:t>
            </a:r>
            <a:r>
              <a:rPr lang="ru-RU" dirty="0"/>
              <a:t> </a:t>
            </a:r>
            <a:r>
              <a:rPr lang="ru-RU" dirty="0" err="1"/>
              <a:t>антистатикалық</a:t>
            </a:r>
            <a:r>
              <a:rPr lang="ru-RU" dirty="0"/>
              <a:t> </a:t>
            </a:r>
            <a:r>
              <a:rPr lang="ru-RU" dirty="0" err="1"/>
              <a:t>қаптама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3504BF-00C6-F68C-D6E3-CCBDD326BA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6096000" y="790575"/>
            <a:ext cx="60102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2E469-3DD0-3A07-4A11-686A34C6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Өрістік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транзистор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B2B25-8FF8-C989-7D7B-BED27C953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045"/>
            <a:ext cx="5986806" cy="50659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Өрістік</a:t>
            </a:r>
            <a:r>
              <a:rPr lang="ru-RU" dirty="0"/>
              <a:t> транзистор (</a:t>
            </a:r>
            <a:r>
              <a:rPr lang="en-US" dirty="0"/>
              <a:t>FET) –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сигналды</a:t>
            </a:r>
            <a:r>
              <a:rPr lang="ru-RU" dirty="0"/>
              <a:t> </a:t>
            </a:r>
            <a:r>
              <a:rPr lang="ru-RU" dirty="0" err="1"/>
              <a:t>күшейту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радиокомпонент.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құрылғыларда</a:t>
            </a:r>
            <a:r>
              <a:rPr lang="ru-RU" dirty="0"/>
              <a:t> </a:t>
            </a:r>
            <a:r>
              <a:rPr lang="en-US" dirty="0"/>
              <a:t>FET </a:t>
            </a:r>
            <a:r>
              <a:rPr lang="ru-RU" dirty="0" err="1"/>
              <a:t>негізіндегі</a:t>
            </a:r>
            <a:r>
              <a:rPr lang="ru-RU" dirty="0"/>
              <a:t> </a:t>
            </a:r>
            <a:r>
              <a:rPr lang="ru-RU" dirty="0" err="1"/>
              <a:t>схемалар</a:t>
            </a:r>
            <a:r>
              <a:rPr lang="ru-RU" dirty="0"/>
              <a:t> </a:t>
            </a:r>
            <a:r>
              <a:rPr lang="ru-RU" dirty="0" err="1"/>
              <a:t>логикалық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ауысуын</a:t>
            </a:r>
            <a:r>
              <a:rPr lang="ru-RU" dirty="0"/>
              <a:t> </a:t>
            </a:r>
            <a:r>
              <a:rPr lang="ru-RU" dirty="0" err="1"/>
              <a:t>басқаратын</a:t>
            </a:r>
            <a:r>
              <a:rPr lang="ru-RU" dirty="0"/>
              <a:t> </a:t>
            </a:r>
            <a:r>
              <a:rPr lang="ru-RU" dirty="0" err="1"/>
              <a:t>кілт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Бұндай</a:t>
            </a:r>
            <a:r>
              <a:rPr lang="ru-RU" dirty="0"/>
              <a:t> </a:t>
            </a:r>
            <a:r>
              <a:rPr lang="ru-RU" dirty="0" err="1"/>
              <a:t>транзисторларды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жабдықты</a:t>
            </a:r>
            <a:r>
              <a:rPr lang="ru-RU" dirty="0"/>
              <a:t> </a:t>
            </a:r>
            <a:r>
              <a:rPr lang="ru-RU" dirty="0" err="1"/>
              <a:t>миниатюризациялау</a:t>
            </a:r>
            <a:r>
              <a:rPr lang="ru-RU" dirty="0"/>
              <a:t> </a:t>
            </a:r>
            <a:r>
              <a:rPr lang="ru-RU" dirty="0" err="1"/>
              <a:t>тұрғысынан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радиоқұрамдас</a:t>
            </a:r>
            <a:r>
              <a:rPr lang="ru-RU" dirty="0"/>
              <a:t> </a:t>
            </a:r>
            <a:r>
              <a:rPr lang="ru-RU" dirty="0" err="1"/>
              <a:t>бөліктердің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схемалары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ететіндігімен</a:t>
            </a:r>
            <a:r>
              <a:rPr lang="ru-RU" dirty="0"/>
              <a:t> </a:t>
            </a:r>
            <a:r>
              <a:rPr lang="ru-RU" dirty="0" err="1"/>
              <a:t>түсіндіріледі</a:t>
            </a:r>
            <a:r>
              <a:rPr lang="ru-RU" dirty="0"/>
              <a:t>,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микросұлбаның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чипіне</a:t>
            </a:r>
            <a:r>
              <a:rPr lang="ru-RU" dirty="0"/>
              <a:t> </a:t>
            </a:r>
            <a:r>
              <a:rPr lang="ru-RU" dirty="0" err="1"/>
              <a:t>ондаған</a:t>
            </a:r>
            <a:r>
              <a:rPr lang="ru-RU" dirty="0"/>
              <a:t> </a:t>
            </a:r>
            <a:r>
              <a:rPr lang="ru-RU" dirty="0" err="1"/>
              <a:t>мың</a:t>
            </a:r>
            <a:r>
              <a:rPr lang="ru-RU" dirty="0"/>
              <a:t> </a:t>
            </a:r>
            <a:r>
              <a:rPr lang="ru-RU" dirty="0" err="1"/>
              <a:t>транзисторларды</a:t>
            </a:r>
            <a:r>
              <a:rPr lang="ru-RU" dirty="0"/>
              <a:t> </a:t>
            </a:r>
            <a:r>
              <a:rPr lang="ru-RU" dirty="0" err="1"/>
              <a:t>орналастыруға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13893C-7D1A-CBFC-9CBC-92FC2560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777" y="1111045"/>
            <a:ext cx="4800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42AAD9A-8C25-3267-2E69-016F7DEC92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930" y="643466"/>
            <a:ext cx="1022214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6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D22ED-E088-73CE-269C-B598D2BF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Негізгі ерекшеліктері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003C6-19F9-D9E7-111D-86DE42B2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транзистордың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тогы</a:t>
            </a:r>
            <a:r>
              <a:rPr lang="ru-RU" dirty="0"/>
              <a:t> </a:t>
            </a:r>
            <a:r>
              <a:rPr lang="ru-RU" dirty="0" err="1"/>
              <a:t>болмағандықтан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жүздеген</a:t>
            </a:r>
            <a:r>
              <a:rPr lang="ru-RU" dirty="0"/>
              <a:t> </a:t>
            </a:r>
            <a:r>
              <a:rPr lang="ru-RU" dirty="0" err="1"/>
              <a:t>ГигаОм</a:t>
            </a:r>
            <a:r>
              <a:rPr lang="ru-RU" dirty="0"/>
              <a:t>, </a:t>
            </a:r>
            <a:r>
              <a:rPr lang="ru-RU" dirty="0" err="1"/>
              <a:t>тіпті</a:t>
            </a:r>
            <a:r>
              <a:rPr lang="ru-RU" dirty="0"/>
              <a:t> </a:t>
            </a:r>
            <a:r>
              <a:rPr lang="ru-RU" dirty="0" err="1"/>
              <a:t>ТерраОмға</a:t>
            </a:r>
            <a:r>
              <a:rPr lang="ru-RU" dirty="0"/>
              <a:t> (</a:t>
            </a:r>
            <a:r>
              <a:rPr lang="ru-RU" dirty="0" err="1"/>
              <a:t>биполярлы</a:t>
            </a:r>
            <a:r>
              <a:rPr lang="ru-RU" dirty="0"/>
              <a:t> транзистор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жүздеген</a:t>
            </a:r>
            <a:r>
              <a:rPr lang="ru-RU" dirty="0"/>
              <a:t> </a:t>
            </a:r>
            <a:r>
              <a:rPr lang="ru-RU" dirty="0" err="1"/>
              <a:t>КилоОмға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) </a:t>
            </a:r>
            <a:r>
              <a:rPr lang="ru-RU" dirty="0" err="1"/>
              <a:t>жететін</a:t>
            </a:r>
            <a:r>
              <a:rPr lang="ru-RU" dirty="0"/>
              <a:t> </a:t>
            </a:r>
            <a:r>
              <a:rPr lang="ru-RU" dirty="0" err="1">
                <a:highlight>
                  <a:srgbClr val="FFFF00"/>
                </a:highlight>
              </a:rPr>
              <a:t>өте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жоғары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кіріс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кедергісіне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/>
              <a:t>ие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транзисторларды</a:t>
            </a:r>
            <a:r>
              <a:rPr lang="ru-RU" dirty="0"/>
              <a:t> </a:t>
            </a:r>
            <a:r>
              <a:rPr lang="ru-RU" dirty="0" err="1"/>
              <a:t>кейде</a:t>
            </a:r>
            <a:r>
              <a:rPr lang="ru-RU" dirty="0"/>
              <a:t> </a:t>
            </a:r>
            <a:r>
              <a:rPr lang="ru-RU" dirty="0" err="1"/>
              <a:t>бірполярлы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те </a:t>
            </a:r>
            <a:r>
              <a:rPr lang="ru-RU" dirty="0" err="1"/>
              <a:t>атайды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ондағы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зарядының</a:t>
            </a:r>
            <a:r>
              <a:rPr lang="ru-RU" dirty="0"/>
              <a:t> </a:t>
            </a:r>
            <a:r>
              <a:rPr lang="ru-RU" dirty="0" err="1"/>
              <a:t>тасымалдаушысы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>
                <a:highlight>
                  <a:srgbClr val="FFFF00"/>
                </a:highlight>
              </a:rPr>
              <a:t>тек </a:t>
            </a:r>
            <a:r>
              <a:rPr lang="ru-RU" dirty="0" err="1">
                <a:highlight>
                  <a:srgbClr val="FFFF00"/>
                </a:highlight>
              </a:rPr>
              <a:t>электрондар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немесе</a:t>
            </a:r>
            <a:r>
              <a:rPr lang="ru-RU" dirty="0">
                <a:highlight>
                  <a:srgbClr val="FFFF00"/>
                </a:highlight>
              </a:rPr>
              <a:t> тек </a:t>
            </a:r>
            <a:r>
              <a:rPr lang="ru-RU" dirty="0" err="1">
                <a:highlight>
                  <a:srgbClr val="FFFF00"/>
                </a:highlight>
              </a:rPr>
              <a:t>кемтіктер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Биполярлы</a:t>
            </a:r>
            <a:r>
              <a:rPr lang="ru-RU" dirty="0"/>
              <a:t> </a:t>
            </a:r>
            <a:r>
              <a:rPr lang="ru-RU" dirty="0" err="1"/>
              <a:t>транзистордың</a:t>
            </a:r>
            <a:r>
              <a:rPr lang="ru-RU" dirty="0"/>
              <a:t> </a:t>
            </a:r>
            <a:r>
              <a:rPr lang="ru-RU" dirty="0" err="1"/>
              <a:t>жұмысында</a:t>
            </a:r>
            <a:r>
              <a:rPr lang="ru-RU" dirty="0"/>
              <a:t>, </a:t>
            </a:r>
            <a:r>
              <a:rPr lang="ru-RU" dirty="0" err="1"/>
              <a:t>аты</a:t>
            </a:r>
            <a:r>
              <a:rPr lang="ru-RU" dirty="0"/>
              <a:t> </a:t>
            </a:r>
            <a:r>
              <a:rPr lang="ru-RU" dirty="0" err="1"/>
              <a:t>айтып</a:t>
            </a:r>
            <a:r>
              <a:rPr lang="ru-RU" dirty="0"/>
              <a:t> </a:t>
            </a:r>
            <a:r>
              <a:rPr lang="ru-RU" dirty="0" err="1"/>
              <a:t>тұрғандай</a:t>
            </a:r>
            <a:r>
              <a:rPr lang="ru-RU" dirty="0"/>
              <a:t>, заряд </a:t>
            </a:r>
            <a:r>
              <a:rPr lang="ru-RU" dirty="0" err="1"/>
              <a:t>тасымалдаушылардың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мезгілде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 - </a:t>
            </a:r>
            <a:r>
              <a:rPr lang="ru-RU" dirty="0" err="1"/>
              <a:t>электрондар</a:t>
            </a:r>
            <a:r>
              <a:rPr lang="ru-RU" dirty="0"/>
              <a:t> мен </a:t>
            </a:r>
            <a:r>
              <a:rPr lang="ru-RU" dirty="0" err="1"/>
              <a:t>кемтіктер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1453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3898F6D-4165-F0AC-582A-0FC39262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499"/>
            <a:ext cx="5892538" cy="5790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/>
              <a:t>FET </a:t>
            </a:r>
            <a:r>
              <a:rPr lang="ru-RU" sz="3200" dirty="0" err="1"/>
              <a:t>үш</a:t>
            </a:r>
            <a:r>
              <a:rPr lang="ru-RU" sz="3200" dirty="0"/>
              <a:t> </a:t>
            </a:r>
            <a:r>
              <a:rPr lang="ru-RU" sz="3200" dirty="0" err="1"/>
              <a:t>элементтен</a:t>
            </a:r>
            <a:r>
              <a:rPr lang="ru-RU" sz="3200" dirty="0"/>
              <a:t> </a:t>
            </a:r>
            <a:r>
              <a:rPr lang="ru-RU" sz="3200" dirty="0" err="1"/>
              <a:t>тұрады</a:t>
            </a:r>
            <a:r>
              <a:rPr lang="en-US" sz="3200" dirty="0"/>
              <a:t>:</a:t>
            </a:r>
          </a:p>
          <a:p>
            <a:pPr algn="just"/>
            <a:r>
              <a:rPr lang="ru-RU" sz="3200" dirty="0"/>
              <a:t>исток (</a:t>
            </a:r>
            <a:r>
              <a:rPr lang="ru-RU" sz="3200" dirty="0" err="1"/>
              <a:t>көз</a:t>
            </a:r>
            <a:r>
              <a:rPr lang="ru-RU" sz="3200" dirty="0"/>
              <a:t>, </a:t>
            </a:r>
            <a:r>
              <a:rPr lang="en-US" sz="3200" dirty="0"/>
              <a:t>source</a:t>
            </a:r>
            <a:r>
              <a:rPr lang="ru-RU" sz="3200" dirty="0"/>
              <a:t>), </a:t>
            </a:r>
            <a:endParaRPr lang="en-US" sz="3200" dirty="0"/>
          </a:p>
          <a:p>
            <a:pPr algn="just"/>
            <a:r>
              <a:rPr lang="ru-RU" sz="3200" dirty="0"/>
              <a:t>сток</a:t>
            </a:r>
            <a:r>
              <a:rPr lang="en-US" sz="3200" dirty="0"/>
              <a:t> (</a:t>
            </a:r>
            <a:r>
              <a:rPr lang="ru-RU" sz="3200" dirty="0"/>
              <a:t>дренаж</a:t>
            </a:r>
            <a:r>
              <a:rPr lang="en-US" sz="3200" dirty="0"/>
              <a:t>/</a:t>
            </a:r>
            <a:r>
              <a:rPr lang="kk-KZ" sz="3200" dirty="0"/>
              <a:t>кәріз</a:t>
            </a:r>
            <a:r>
              <a:rPr lang="en-US" sz="3200" dirty="0"/>
              <a:t>, drain</a:t>
            </a:r>
            <a:r>
              <a:rPr lang="kk-KZ" sz="3200" dirty="0"/>
              <a:t>)</a:t>
            </a:r>
            <a:endParaRPr lang="en-US" sz="3200" dirty="0"/>
          </a:p>
          <a:p>
            <a:pPr algn="just"/>
            <a:r>
              <a:rPr lang="ru-RU" sz="3200" dirty="0"/>
              <a:t>затвор (</a:t>
            </a:r>
            <a:r>
              <a:rPr lang="ru-RU" sz="3200" dirty="0" err="1"/>
              <a:t>қақпа</a:t>
            </a:r>
            <a:r>
              <a:rPr lang="ru-RU" sz="3200" dirty="0"/>
              <a:t>, </a:t>
            </a:r>
            <a:r>
              <a:rPr lang="en-US" sz="3200" dirty="0"/>
              <a:t>gate)</a:t>
            </a:r>
            <a:r>
              <a:rPr lang="ru-RU" sz="3200" dirty="0"/>
              <a:t>. </a:t>
            </a:r>
            <a:endParaRPr lang="en-US" sz="3200" dirty="0"/>
          </a:p>
          <a:p>
            <a:pPr marL="0" indent="0" algn="just">
              <a:buNone/>
            </a:pPr>
            <a:r>
              <a:rPr lang="ru-RU" sz="3200" dirty="0" err="1"/>
              <a:t>Алғашқы</a:t>
            </a:r>
            <a:r>
              <a:rPr lang="ru-RU" sz="3200" dirty="0"/>
              <a:t> </a:t>
            </a:r>
            <a:r>
              <a:rPr lang="ru-RU" sz="3200" dirty="0" err="1"/>
              <a:t>екеуінің</a:t>
            </a:r>
            <a:r>
              <a:rPr lang="ru-RU" sz="3200" dirty="0"/>
              <a:t> </a:t>
            </a:r>
            <a:r>
              <a:rPr lang="ru-RU" sz="3200" dirty="0" err="1"/>
              <a:t>функциялары</a:t>
            </a:r>
            <a:r>
              <a:rPr lang="ru-RU" sz="3200" dirty="0"/>
              <a:t> </a:t>
            </a:r>
            <a:r>
              <a:rPr lang="ru-RU" sz="3200" dirty="0" err="1"/>
              <a:t>айқын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сәйкесінше</a:t>
            </a:r>
            <a:r>
              <a:rPr lang="ru-RU" sz="3200" dirty="0"/>
              <a:t> </a:t>
            </a:r>
            <a:r>
              <a:rPr lang="ru-RU" sz="3200" dirty="0" err="1"/>
              <a:t>электр</a:t>
            </a:r>
            <a:r>
              <a:rPr lang="ru-RU" sz="3200" dirty="0"/>
              <a:t> </a:t>
            </a:r>
            <a:r>
              <a:rPr lang="ru-RU" sz="3200" dirty="0" err="1"/>
              <a:t>зарядын</a:t>
            </a:r>
            <a:r>
              <a:rPr lang="ru-RU" sz="3200" dirty="0"/>
              <a:t> </a:t>
            </a:r>
            <a:r>
              <a:rPr lang="ru-RU" sz="3200" dirty="0" err="1"/>
              <a:t>тасымалдаушыларды</a:t>
            </a:r>
            <a:r>
              <a:rPr lang="ru-RU" sz="3200" dirty="0"/>
              <a:t>, </a:t>
            </a:r>
            <a:r>
              <a:rPr lang="ru-RU" sz="3200" dirty="0" err="1"/>
              <a:t>яғни</a:t>
            </a:r>
            <a:r>
              <a:rPr lang="ru-RU" sz="3200" dirty="0"/>
              <a:t> </a:t>
            </a:r>
            <a:r>
              <a:rPr lang="ru-RU" sz="3200" dirty="0" err="1"/>
              <a:t>электрондарды</a:t>
            </a:r>
            <a:r>
              <a:rPr lang="ru-RU" sz="3200" dirty="0"/>
              <a:t> </a:t>
            </a:r>
            <a:r>
              <a:rPr lang="ru-RU" sz="3200" dirty="0" err="1"/>
              <a:t>немесе</a:t>
            </a:r>
            <a:r>
              <a:rPr lang="ru-RU" sz="3200" dirty="0"/>
              <a:t> </a:t>
            </a:r>
            <a:r>
              <a:rPr lang="ru-RU" sz="3200" dirty="0" err="1"/>
              <a:t>кемтіктерді</a:t>
            </a:r>
            <a:r>
              <a:rPr lang="ru-RU" sz="3200" dirty="0"/>
              <a:t> </a:t>
            </a:r>
            <a:r>
              <a:rPr lang="ru-RU" sz="3200" dirty="0" err="1"/>
              <a:t>генерациялау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қабылдаудан</a:t>
            </a:r>
            <a:r>
              <a:rPr lang="ru-RU" sz="3200" dirty="0"/>
              <a:t> </a:t>
            </a:r>
            <a:r>
              <a:rPr lang="ru-RU" sz="3200" dirty="0" err="1"/>
              <a:t>тұрады</a:t>
            </a:r>
            <a:r>
              <a:rPr lang="ru-RU" sz="3200" dirty="0"/>
              <a:t>. </a:t>
            </a:r>
            <a:r>
              <a:rPr lang="ru-RU" sz="3200" dirty="0" err="1"/>
              <a:t>Қақпаның</a:t>
            </a:r>
            <a:r>
              <a:rPr lang="ru-RU" sz="3200" dirty="0"/>
              <a:t> </a:t>
            </a:r>
            <a:r>
              <a:rPr lang="ru-RU" sz="3200" dirty="0" err="1"/>
              <a:t>мақсаты</a:t>
            </a:r>
            <a:r>
              <a:rPr lang="ru-RU" sz="3200" dirty="0"/>
              <a:t> - </a:t>
            </a:r>
            <a:r>
              <a:rPr lang="en-US" sz="3200" dirty="0"/>
              <a:t>FET </a:t>
            </a:r>
            <a:r>
              <a:rPr lang="ru-RU" sz="3200" dirty="0" err="1"/>
              <a:t>арқылы</a:t>
            </a:r>
            <a:r>
              <a:rPr lang="ru-RU" sz="3200" dirty="0"/>
              <a:t> </a:t>
            </a:r>
            <a:r>
              <a:rPr lang="ru-RU" sz="3200" dirty="0" err="1"/>
              <a:t>өтетін</a:t>
            </a:r>
            <a:r>
              <a:rPr lang="ru-RU" sz="3200" dirty="0"/>
              <a:t> </a:t>
            </a:r>
            <a:r>
              <a:rPr lang="ru-RU" sz="3200" dirty="0" err="1"/>
              <a:t>токты</a:t>
            </a:r>
            <a:r>
              <a:rPr lang="ru-RU" sz="3200" dirty="0"/>
              <a:t> </a:t>
            </a:r>
            <a:r>
              <a:rPr lang="ru-RU" sz="3200" dirty="0" err="1"/>
              <a:t>басқару</a:t>
            </a:r>
            <a:r>
              <a:rPr lang="ru-RU" sz="3200" dirty="0"/>
              <a:t>. </a:t>
            </a:r>
            <a:endParaRPr lang="ru-KZ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C239E-9FFD-61A3-4D15-9A8AEEDE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888" y="386499"/>
            <a:ext cx="2196869" cy="2897213"/>
          </a:xfrm>
          <a:prstGeom prst="rect">
            <a:avLst/>
          </a:prstGeom>
        </p:spPr>
      </p:pic>
      <p:pic>
        <p:nvPicPr>
          <p:cNvPr id="6" name="Picture 2" descr="Что такое полевой транзистор и как его проверить | Компьютер и жизнь">
            <a:extLst>
              <a:ext uri="{FF2B5EF4-FFF2-40B4-BE49-F238E27FC236}">
                <a16:creationId xmlns:a16="http://schemas.microsoft.com/office/drawing/2014/main" id="{280709D3-730A-BA5A-0647-C77837591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"/>
          <a:stretch/>
        </p:blipFill>
        <p:spPr bwMode="auto">
          <a:xfrm>
            <a:off x="6730738" y="3429000"/>
            <a:ext cx="5286882" cy="28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8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E87A8-83C4-21E5-ACD6-0DFA8D51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381"/>
            <a:ext cx="4591639" cy="643226"/>
          </a:xfrm>
        </p:spPr>
        <p:txBody>
          <a:bodyPr>
            <a:normAutofit fontScale="90000"/>
          </a:bodyPr>
          <a:lstStyle/>
          <a:p>
            <a:r>
              <a:rPr lang="kk-KZ" dirty="0"/>
              <a:t>Классификациясы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6C757-AB79-47AA-AF24-15D2B486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03" y="1703077"/>
            <a:ext cx="37243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Түрлердің</a:t>
            </a:r>
            <a:r>
              <a:rPr lang="ru-RU" dirty="0"/>
              <a:t> </a:t>
            </a:r>
            <a:r>
              <a:rPr lang="ru-RU" dirty="0" err="1"/>
              <a:t>әрқайсысы</a:t>
            </a:r>
            <a:r>
              <a:rPr lang="ru-RU" dirty="0"/>
              <a:t> </a:t>
            </a:r>
            <a:r>
              <a:rPr lang="en-US" dirty="0"/>
              <a:t>N-</a:t>
            </a:r>
            <a:r>
              <a:rPr lang="ru-RU" dirty="0" err="1"/>
              <a:t>арналы</a:t>
            </a:r>
            <a:r>
              <a:rPr lang="ru-RU" dirty="0"/>
              <a:t> да, </a:t>
            </a:r>
            <a:r>
              <a:rPr lang="en-US" dirty="0"/>
              <a:t>P-</a:t>
            </a:r>
            <a:r>
              <a:rPr lang="ru-RU" dirty="0" err="1"/>
              <a:t>арналы</a:t>
            </a:r>
            <a:r>
              <a:rPr lang="ru-RU" dirty="0"/>
              <a:t> да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en-US" dirty="0"/>
              <a:t>N-</a:t>
            </a:r>
            <a:r>
              <a:rPr lang="ru-RU" dirty="0" err="1"/>
              <a:t>арналы</a:t>
            </a:r>
            <a:r>
              <a:rPr lang="ru-RU" dirty="0"/>
              <a:t> </a:t>
            </a:r>
            <a:r>
              <a:rPr lang="ru-RU" dirty="0" err="1"/>
              <a:t>транзисторларда</a:t>
            </a:r>
            <a:r>
              <a:rPr lang="ru-RU" dirty="0"/>
              <a:t> </a:t>
            </a:r>
            <a:r>
              <a:rPr lang="ru-RU" dirty="0" err="1"/>
              <a:t>электрондар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заряд </a:t>
            </a:r>
            <a:r>
              <a:rPr lang="ru-RU" dirty="0" err="1"/>
              <a:t>тасымалдаушы</a:t>
            </a:r>
            <a:r>
              <a:rPr lang="ru-RU" dirty="0"/>
              <a:t> </a:t>
            </a:r>
            <a:r>
              <a:rPr lang="ru-RU" dirty="0" err="1"/>
              <a:t>қызметін</a:t>
            </a:r>
            <a:r>
              <a:rPr lang="ru-RU" dirty="0"/>
              <a:t> </a:t>
            </a:r>
            <a:r>
              <a:rPr lang="ru-RU" dirty="0" err="1"/>
              <a:t>атқарады</a:t>
            </a:r>
            <a:r>
              <a:rPr lang="ru-RU" dirty="0"/>
              <a:t>. </a:t>
            </a:r>
            <a:r>
              <a:rPr lang="en-US" dirty="0"/>
              <a:t>P-</a:t>
            </a:r>
            <a:r>
              <a:rPr lang="ru-RU" dirty="0" err="1"/>
              <a:t>каналдыда</a:t>
            </a:r>
            <a:r>
              <a:rPr lang="ru-RU" dirty="0"/>
              <a:t> </a:t>
            </a:r>
            <a:r>
              <a:rPr lang="ru-RU" dirty="0" err="1"/>
              <a:t>кемтіктер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171420D-3F4E-1CE3-AC68-3951C25E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17" y="522485"/>
            <a:ext cx="7976374" cy="561661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90168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BA3E1-CC04-6A18-6598-357A630F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9" y="-228762"/>
            <a:ext cx="10515600" cy="1063002"/>
          </a:xfrm>
        </p:spPr>
        <p:txBody>
          <a:bodyPr/>
          <a:lstStyle/>
          <a:p>
            <a:r>
              <a:rPr lang="ru-RU" dirty="0" err="1"/>
              <a:t>Басқарушы</a:t>
            </a:r>
            <a:r>
              <a:rPr lang="ru-RU" dirty="0"/>
              <a:t> </a:t>
            </a:r>
            <a:r>
              <a:rPr lang="en-US" dirty="0"/>
              <a:t>p-n </a:t>
            </a:r>
            <a:r>
              <a:rPr lang="ru-RU" dirty="0" err="1"/>
              <a:t>өткелі</a:t>
            </a:r>
            <a:r>
              <a:rPr lang="ru-RU" dirty="0"/>
              <a:t> бар </a:t>
            </a:r>
            <a:r>
              <a:rPr lang="ru-RU" dirty="0" err="1"/>
              <a:t>транзисторлар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FCC0B-DBE4-F02D-E3F6-FD9A3EF3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30" y="2840477"/>
            <a:ext cx="4656340" cy="3842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n 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</a:t>
            </a:r>
            <a:r>
              <a:rPr lang="en-US" dirty="0"/>
              <a:t>p 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аймақтар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 </a:t>
            </a:r>
            <a:r>
              <a:rPr lang="en-US" dirty="0"/>
              <a:t>n-</a:t>
            </a:r>
            <a:r>
              <a:rPr lang="ru-RU" dirty="0" err="1"/>
              <a:t>каналдың</a:t>
            </a:r>
            <a:r>
              <a:rPr lang="ru-RU" dirty="0"/>
              <a:t> </a:t>
            </a:r>
            <a:r>
              <a:rPr lang="ru-RU" dirty="0" err="1"/>
              <a:t>ұштарына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электродтар</a:t>
            </a:r>
            <a:r>
              <a:rPr lang="ru-RU" dirty="0"/>
              <a:t> сток, исток </a:t>
            </a:r>
            <a:r>
              <a:rPr lang="ru-RU" dirty="0" err="1"/>
              <a:t>д.а</a:t>
            </a:r>
            <a:r>
              <a:rPr lang="ru-RU" dirty="0"/>
              <a:t>. </a:t>
            </a:r>
            <a:r>
              <a:rPr lang="en-US" dirty="0"/>
              <a:t>p</a:t>
            </a:r>
            <a:r>
              <a:rPr lang="ru-RU" dirty="0"/>
              <a:t>-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өткізгіштер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электрод </a:t>
            </a:r>
            <a:r>
              <a:rPr lang="ru-RU" dirty="0" err="1"/>
              <a:t>арқылы</a:t>
            </a:r>
            <a:r>
              <a:rPr lang="ru-RU" dirty="0"/>
              <a:t> (затвор)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A5DAA4-81EF-0C36-CEF5-2A971EC4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02" y="758757"/>
            <a:ext cx="6340294" cy="57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EAB4B-D6B8-7E20-7CF0-6AEF4FF71183}"/>
              </a:ext>
            </a:extLst>
          </p:cNvPr>
          <p:cNvSpPr txBox="1"/>
          <p:nvPr/>
        </p:nvSpPr>
        <p:spPr>
          <a:xfrm>
            <a:off x="643354" y="1143109"/>
            <a:ext cx="40983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JFET</a:t>
            </a:r>
            <a:r>
              <a:rPr lang="kk-KZ" sz="3200" dirty="0"/>
              <a:t> - </a:t>
            </a:r>
            <a:r>
              <a:rPr lang="en-US" sz="3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junction-gate field-effect transistor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56032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5690F2-79FE-CCD2-61FE-8097C106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471"/>
            <a:ext cx="10515600" cy="5911492"/>
          </a:xfrm>
        </p:spPr>
        <p:txBody>
          <a:bodyPr/>
          <a:lstStyle/>
          <a:p>
            <a:r>
              <a:rPr lang="kk-KZ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атвордағы</a:t>
            </a:r>
            <a:r>
              <a:rPr lang="ru-RU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кернеу</a:t>
            </a:r>
            <a:r>
              <a:rPr lang="ru-RU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Uзи</a:t>
            </a:r>
            <a:r>
              <a:rPr lang="ru-RU" b="1" i="0" dirty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 = 0 </a:t>
            </a:r>
            <a:r>
              <a:rPr lang="ru-RU" b="1" i="0" dirty="0" err="1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болғанда</a:t>
            </a:r>
            <a:endParaRPr lang="ru-RU" b="1" i="0" dirty="0">
              <a:solidFill>
                <a:srgbClr val="494949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9A034B-8D88-F6E0-3454-6ECF9AAC6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560438" y="2569693"/>
            <a:ext cx="11071123" cy="419341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4485AA-B1A8-938F-AA80-B902CD9EBEC6}"/>
              </a:ext>
            </a:extLst>
          </p:cNvPr>
          <p:cNvSpPr txBox="1"/>
          <p:nvPr/>
        </p:nvSpPr>
        <p:spPr>
          <a:xfrm>
            <a:off x="393290" y="851618"/>
            <a:ext cx="1140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400" dirty="0"/>
              <a:t>Исток пен затворға 0В кернеу беріп, стоктағы кернеуді арттыра бастайық</a:t>
            </a:r>
            <a:r>
              <a:rPr lang="ru-KZ" sz="2400" dirty="0"/>
              <a:t>. U </a:t>
            </a:r>
            <a:r>
              <a:rPr lang="ru-KZ" sz="2400" dirty="0" err="1"/>
              <a:t>төмен</a:t>
            </a:r>
            <a:r>
              <a:rPr lang="ru-KZ" sz="2400" dirty="0"/>
              <a:t> </a:t>
            </a:r>
            <a:r>
              <a:rPr lang="ru-KZ" sz="2400" dirty="0" err="1"/>
              <a:t>болған</a:t>
            </a:r>
            <a:r>
              <a:rPr lang="kk-KZ" sz="2400" dirty="0"/>
              <a:t>да</a:t>
            </a:r>
            <a:r>
              <a:rPr lang="ru-KZ" sz="2400" dirty="0"/>
              <a:t>, </a:t>
            </a:r>
            <a:r>
              <a:rPr lang="ru-KZ" sz="2400" dirty="0" err="1"/>
              <a:t>арна</a:t>
            </a:r>
            <a:r>
              <a:rPr lang="ru-KZ" sz="2400" dirty="0"/>
              <a:t> </a:t>
            </a:r>
            <a:r>
              <a:rPr lang="ru-KZ" sz="2400" dirty="0" err="1"/>
              <a:t>ені</a:t>
            </a:r>
            <a:r>
              <a:rPr lang="ru-KZ" sz="2400" dirty="0"/>
              <a:t> </a:t>
            </a:r>
            <a:r>
              <a:rPr lang="ru-KZ" sz="2400" dirty="0" err="1"/>
              <a:t>максималды</a:t>
            </a:r>
            <a:r>
              <a:rPr lang="ru-KZ" sz="2400" dirty="0"/>
              <a:t> </a:t>
            </a:r>
            <a:r>
              <a:rPr lang="ru-KZ" sz="2400" dirty="0" err="1"/>
              <a:t>болады</a:t>
            </a:r>
            <a:r>
              <a:rPr lang="ru-KZ" sz="2400" dirty="0"/>
              <a:t>.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күйде</a:t>
            </a:r>
            <a:r>
              <a:rPr lang="ru-KZ" sz="2400" dirty="0"/>
              <a:t> FET </a:t>
            </a:r>
            <a:r>
              <a:rPr lang="ru-KZ" sz="2400" dirty="0" err="1"/>
              <a:t>өзін</a:t>
            </a:r>
            <a:r>
              <a:rPr lang="ru-KZ" sz="2400" dirty="0"/>
              <a:t> </a:t>
            </a:r>
            <a:r>
              <a:rPr lang="ru-KZ" sz="2400" dirty="0" err="1"/>
              <a:t>қалыпты</a:t>
            </a:r>
            <a:r>
              <a:rPr lang="ru-KZ" sz="2400" dirty="0"/>
              <a:t> </a:t>
            </a:r>
            <a:r>
              <a:rPr lang="ru-KZ" sz="2400" dirty="0" err="1"/>
              <a:t>өткізгіш</a:t>
            </a:r>
            <a:r>
              <a:rPr lang="ru-KZ" sz="2400" dirty="0"/>
              <a:t> </a:t>
            </a:r>
            <a:r>
              <a:rPr lang="ru-KZ" sz="2400" dirty="0" err="1"/>
              <a:t>сияқты</a:t>
            </a:r>
            <a:r>
              <a:rPr lang="ru-KZ" sz="2400" dirty="0"/>
              <a:t> </a:t>
            </a:r>
            <a:r>
              <a:rPr lang="ru-KZ" sz="2400" dirty="0" err="1"/>
              <a:t>ұстайды</a:t>
            </a:r>
            <a:r>
              <a:rPr lang="ru-KZ" sz="2400" dirty="0"/>
              <a:t>. </a:t>
            </a:r>
            <a:r>
              <a:rPr lang="kk-KZ" sz="2400" dirty="0"/>
              <a:t>Сток</a:t>
            </a:r>
            <a:r>
              <a:rPr lang="ru-KZ" sz="2400" dirty="0"/>
              <a:t> </a:t>
            </a:r>
            <a:r>
              <a:rPr lang="kk-KZ" sz="2400" dirty="0"/>
              <a:t>п</a:t>
            </a:r>
            <a:r>
              <a:rPr lang="ru-KZ" sz="2400" dirty="0" err="1"/>
              <a:t>ен</a:t>
            </a:r>
            <a:r>
              <a:rPr lang="kk-KZ" sz="2400" dirty="0"/>
              <a:t> исток</a:t>
            </a:r>
            <a:r>
              <a:rPr lang="ru-KZ" sz="2400" dirty="0"/>
              <a:t> </a:t>
            </a:r>
            <a:r>
              <a:rPr lang="ru-KZ" sz="2400" dirty="0" err="1"/>
              <a:t>арасындағы</a:t>
            </a:r>
            <a:r>
              <a:rPr lang="ru-KZ" sz="2400" dirty="0"/>
              <a:t> </a:t>
            </a:r>
            <a:r>
              <a:rPr lang="ru-KZ" sz="2400" dirty="0" err="1"/>
              <a:t>кернеу</a:t>
            </a:r>
            <a:r>
              <a:rPr lang="ru-KZ" sz="2400" dirty="0"/>
              <a:t> </a:t>
            </a:r>
            <a:r>
              <a:rPr lang="ru-KZ" sz="2400" dirty="0" err="1"/>
              <a:t>неғұрлым</a:t>
            </a:r>
            <a:r>
              <a:rPr lang="ru-KZ" sz="2400" dirty="0"/>
              <a:t> </a:t>
            </a:r>
            <a:r>
              <a:rPr lang="ru-KZ" sz="2400" dirty="0" err="1"/>
              <a:t>көп</a:t>
            </a:r>
            <a:r>
              <a:rPr lang="ru-KZ" sz="2400" dirty="0"/>
              <a:t> </a:t>
            </a:r>
            <a:r>
              <a:rPr lang="ru-KZ" sz="2400" dirty="0" err="1"/>
              <a:t>болса</a:t>
            </a:r>
            <a:r>
              <a:rPr lang="ru-KZ" sz="2400" dirty="0"/>
              <a:t>, </a:t>
            </a:r>
            <a:r>
              <a:rPr lang="kk-KZ" sz="2400" dirty="0"/>
              <a:t>ол екеуінің </a:t>
            </a:r>
            <a:r>
              <a:rPr lang="ru-KZ" sz="2400" dirty="0" err="1"/>
              <a:t>арасындағы</a:t>
            </a:r>
            <a:r>
              <a:rPr lang="ru-KZ" sz="2400" dirty="0"/>
              <a:t> </a:t>
            </a:r>
            <a:r>
              <a:rPr lang="ru-KZ" sz="2400" dirty="0" err="1"/>
              <a:t>арна</a:t>
            </a:r>
            <a:r>
              <a:rPr lang="ru-KZ" sz="2400" dirty="0"/>
              <a:t> </a:t>
            </a:r>
            <a:r>
              <a:rPr lang="ru-KZ" sz="2400" dirty="0" err="1"/>
              <a:t>арқылы</a:t>
            </a:r>
            <a:r>
              <a:rPr lang="ru-KZ" sz="2400" dirty="0"/>
              <a:t> </a:t>
            </a:r>
            <a:r>
              <a:rPr lang="ru-KZ" sz="2400" dirty="0" err="1"/>
              <a:t>өтетін</a:t>
            </a:r>
            <a:r>
              <a:rPr lang="ru-KZ" sz="2400" dirty="0"/>
              <a:t> ток </a:t>
            </a:r>
            <a:r>
              <a:rPr lang="ru-KZ" sz="2400" dirty="0" err="1"/>
              <a:t>соғұрлым</a:t>
            </a:r>
            <a:r>
              <a:rPr lang="ru-KZ" sz="2400" dirty="0"/>
              <a:t> </a:t>
            </a:r>
            <a:r>
              <a:rPr lang="ru-KZ" sz="2400" dirty="0" err="1"/>
              <a:t>көп</a:t>
            </a:r>
            <a:r>
              <a:rPr lang="ru-KZ" sz="2400" dirty="0"/>
              <a:t> </a:t>
            </a:r>
            <a:r>
              <a:rPr lang="ru-KZ" sz="2400" dirty="0" err="1"/>
              <a:t>болады</a:t>
            </a:r>
            <a:r>
              <a:rPr lang="ru-KZ" sz="2400" dirty="0"/>
              <a:t>.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күйді</a:t>
            </a:r>
            <a:r>
              <a:rPr lang="ru-KZ" sz="2400" dirty="0"/>
              <a:t> </a:t>
            </a:r>
            <a:r>
              <a:rPr lang="ru-KZ" sz="2400" dirty="0" err="1">
                <a:highlight>
                  <a:srgbClr val="00FF00"/>
                </a:highlight>
              </a:rPr>
              <a:t>омдық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аймақ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/>
              <a:t>деп</a:t>
            </a:r>
            <a:r>
              <a:rPr lang="ru-KZ" sz="2400" dirty="0"/>
              <a:t> те </a:t>
            </a:r>
            <a:r>
              <a:rPr lang="ru-KZ" sz="2400" dirty="0" err="1"/>
              <a:t>атайды</a:t>
            </a:r>
            <a:r>
              <a:rPr lang="ru-K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796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8588</TotalTime>
  <Words>1185</Words>
  <Application>Microsoft Office PowerPoint</Application>
  <PresentationFormat>Широкоэкранный</PresentationFormat>
  <Paragraphs>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Cambria Math</vt:lpstr>
      <vt:lpstr>Linux Libertine</vt:lpstr>
      <vt:lpstr>PT Serif</vt:lpstr>
      <vt:lpstr>Times New Roman</vt:lpstr>
      <vt:lpstr>Тема Office</vt:lpstr>
      <vt:lpstr>Микроэлектроника 10-лекция (28.03)  Өрістік транзисторлар</vt:lpstr>
      <vt:lpstr>Презентация PowerPoint</vt:lpstr>
      <vt:lpstr>Өрістік транзистор </vt:lpstr>
      <vt:lpstr>Презентация PowerPoint</vt:lpstr>
      <vt:lpstr>Негізгі ерекшеліктері</vt:lpstr>
      <vt:lpstr>Презентация PowerPoint</vt:lpstr>
      <vt:lpstr>Классификациясы</vt:lpstr>
      <vt:lpstr>Басқарушы p-n өткелі бар транзисторлар</vt:lpstr>
      <vt:lpstr>Презентация PowerPoint</vt:lpstr>
      <vt:lpstr>Презентация PowerPoint</vt:lpstr>
      <vt:lpstr>Затвордағы кернеу Uзи &lt; 0 болғанда</vt:lpstr>
      <vt:lpstr>MOSFET оқшауланған қақпалы өрістік транзисторы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P- арналы өрістік транзистордың жұмысы </vt:lpstr>
      <vt:lpstr>Арнасы индукцияланған МДП-транзистордың вольт-амперлік сипаттамасы (ВАХ). </vt:lpstr>
      <vt:lpstr>Арнасы индукцияланған МДП-транзистордың вольт-амперлік сипаттамасы (ВАХ). </vt:lpstr>
      <vt:lpstr>Арнасы индукцияланған МДП-транзистордың вольт-амперлік сипаттамасы (ВАХ). </vt:lpstr>
      <vt:lpstr>Арнасы индукцияланған МДП-транзистордың вольт-амперлік сипаттамасы (ВАХ). </vt:lpstr>
      <vt:lpstr>Өрістік транзисторлардың артықшылықтары</vt:lpstr>
      <vt:lpstr>Өрістік транзисторлардың кемшіліктері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Интегралды схема</dc:title>
  <dc:creator>beibit</dc:creator>
  <cp:lastModifiedBy>beibit</cp:lastModifiedBy>
  <cp:revision>294</cp:revision>
  <dcterms:created xsi:type="dcterms:W3CDTF">2023-01-29T05:23:02Z</dcterms:created>
  <dcterms:modified xsi:type="dcterms:W3CDTF">2023-03-28T04:28:52Z</dcterms:modified>
</cp:coreProperties>
</file>